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4" r:id="rId14"/>
    <p:sldId id="271" r:id="rId15"/>
    <p:sldId id="269" r:id="rId16"/>
    <p:sldId id="273" r:id="rId1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9" autoAdjust="0"/>
    <p:restoredTop sz="94660"/>
  </p:normalViewPr>
  <p:slideViewPr>
    <p:cSldViewPr>
      <p:cViewPr>
        <p:scale>
          <a:sx n="90" d="100"/>
          <a:sy n="90" d="100"/>
        </p:scale>
        <p:origin x="-612" y="5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Ορθογώνιο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Ορθογώνιο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Ορθογώνιο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Ορθογώνιο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Ορθογώνιο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Στρογγυλεμένο ορθογώνιο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Στρογγυλεμένο ορθογώνιο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Ορθογώνιο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Ορθογώνιο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Ορθογώνιο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Ορθογώνιο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A41F6E8-57EC-41D6-9C25-7E398DD2A3FF}" type="datetimeFigureOut">
              <a:rPr lang="el-GR" smtClean="0"/>
              <a:t>27/6/2013</a:t>
            </a:fld>
            <a:endParaRPr lang="el-GR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BFF6A43-FE49-4278-B8B1-A5C098A6B95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F6E8-57EC-41D6-9C25-7E398DD2A3FF}" type="datetimeFigureOut">
              <a:rPr lang="el-GR" smtClean="0"/>
              <a:t>27/6/2013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6A43-FE49-4278-B8B1-A5C098A6B95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F6E8-57EC-41D6-9C25-7E398DD2A3FF}" type="datetimeFigureOut">
              <a:rPr lang="el-GR" smtClean="0"/>
              <a:t>27/6/2013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6A43-FE49-4278-B8B1-A5C098A6B95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F6E8-57EC-41D6-9C25-7E398DD2A3FF}" type="datetimeFigureOut">
              <a:rPr lang="el-GR" smtClean="0"/>
              <a:t>27/6/2013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6A43-FE49-4278-B8B1-A5C098A6B95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F6E8-57EC-41D6-9C25-7E398DD2A3FF}" type="datetimeFigureOut">
              <a:rPr lang="el-GR" smtClean="0"/>
              <a:t>27/6/2013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6A43-FE49-4278-B8B1-A5C098A6B95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F6E8-57EC-41D6-9C25-7E398DD2A3FF}" type="datetimeFigureOut">
              <a:rPr lang="el-GR" smtClean="0"/>
              <a:t>27/6/2013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6A43-FE49-4278-B8B1-A5C098A6B95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6" name="Θέση ημερομηνίας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A41F6E8-57EC-41D6-9C25-7E398DD2A3FF}" type="datetimeFigureOut">
              <a:rPr lang="el-GR" smtClean="0"/>
              <a:t>27/6/2013</a:t>
            </a:fld>
            <a:endParaRPr lang="el-GR"/>
          </a:p>
        </p:txBody>
      </p:sp>
      <p:sp>
        <p:nvSpPr>
          <p:cNvPr id="27" name="Θέση αριθμού διαφάνειας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BFF6A43-FE49-4278-B8B1-A5C098A6B955}" type="slidenum">
              <a:rPr lang="el-GR" smtClean="0"/>
              <a:t>‹#›</a:t>
            </a:fld>
            <a:endParaRPr lang="el-GR"/>
          </a:p>
        </p:txBody>
      </p:sp>
      <p:sp>
        <p:nvSpPr>
          <p:cNvPr id="28" name="Θέση υποσέλιδου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A41F6E8-57EC-41D6-9C25-7E398DD2A3FF}" type="datetimeFigureOut">
              <a:rPr lang="el-GR" smtClean="0"/>
              <a:t>27/6/2013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BFF6A43-FE49-4278-B8B1-A5C098A6B95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F6E8-57EC-41D6-9C25-7E398DD2A3FF}" type="datetimeFigureOut">
              <a:rPr lang="el-GR" smtClean="0"/>
              <a:t>27/6/2013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6A43-FE49-4278-B8B1-A5C098A6B95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F6E8-57EC-41D6-9C25-7E398DD2A3FF}" type="datetimeFigureOut">
              <a:rPr lang="el-GR" smtClean="0"/>
              <a:t>27/6/2013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6A43-FE49-4278-B8B1-A5C098A6B95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F6E8-57EC-41D6-9C25-7E398DD2A3FF}" type="datetimeFigureOut">
              <a:rPr lang="el-GR" smtClean="0"/>
              <a:t>27/6/2013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6A43-FE49-4278-B8B1-A5C098A6B95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Ορθογώνιο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Ορθογώνιο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Ορθογώνιο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Ορθογώνιο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Ορθογώνιο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Στρογγυλεμένο ορθογώνιο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Στρογγυλεμένο ορθογώνιο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Ορθογώνιο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Ορθογώνιο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Ορθογώνιο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Ορθογώνιο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Ορθογώνιο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Ορθογώνιο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A41F6E8-57EC-41D6-9C25-7E398DD2A3FF}" type="datetimeFigureOut">
              <a:rPr lang="el-GR" smtClean="0"/>
              <a:t>27/6/2013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BFF6A43-FE49-4278-B8B1-A5C098A6B955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619672" y="764704"/>
            <a:ext cx="5544615" cy="2637820"/>
          </a:xfrm>
        </p:spPr>
        <p:txBody>
          <a:bodyPr>
            <a:noAutofit/>
          </a:bodyPr>
          <a:lstStyle/>
          <a:p>
            <a:pPr algn="ctr"/>
            <a:r>
              <a:rPr lang="el-GR" sz="5400" dirty="0" smtClean="0"/>
              <a:t>ΠΕΡΙΒΑΛΛΟΝ &amp; ΔΙΑΧΕΙΡΙΣΗ ΑΝΑΚΥΚΛΩΣΗΣ</a:t>
            </a:r>
            <a:endParaRPr lang="el-GR" sz="54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51520" y="4221088"/>
            <a:ext cx="6912768" cy="2448272"/>
          </a:xfrm>
        </p:spPr>
        <p:txBody>
          <a:bodyPr>
            <a:normAutofit/>
          </a:bodyPr>
          <a:lstStyle/>
          <a:p>
            <a:pPr algn="ctr"/>
            <a:r>
              <a:rPr lang="el-GR" sz="2800" dirty="0" smtClean="0"/>
              <a:t>Διδάσκων</a:t>
            </a:r>
            <a:r>
              <a:rPr lang="en-US" sz="2800" dirty="0" smtClean="0"/>
              <a:t>: </a:t>
            </a:r>
            <a:r>
              <a:rPr lang="el-GR" sz="2800" dirty="0" smtClean="0"/>
              <a:t>Δρ. </a:t>
            </a:r>
            <a:r>
              <a:rPr lang="el-GR" sz="2800" dirty="0"/>
              <a:t>Έλενα </a:t>
            </a:r>
            <a:r>
              <a:rPr lang="el-GR" sz="2800" dirty="0" smtClean="0"/>
              <a:t>Καλλικαντζάρου</a:t>
            </a:r>
          </a:p>
          <a:p>
            <a:pPr algn="ctr"/>
            <a:endParaRPr lang="el-GR" sz="2800" dirty="0"/>
          </a:p>
          <a:p>
            <a:pPr algn="ctr"/>
            <a:r>
              <a:rPr lang="el-GR" sz="2800" dirty="0" smtClean="0"/>
              <a:t>Αναστασόπουλος Αυγερινός ΣΕΒ 05014</a:t>
            </a:r>
          </a:p>
          <a:p>
            <a:pPr algn="ctr"/>
            <a:endParaRPr lang="el-GR" sz="2800" dirty="0"/>
          </a:p>
          <a:p>
            <a:pPr algn="ctr"/>
            <a:r>
              <a:rPr lang="el-GR" sz="2800" dirty="0" smtClean="0"/>
              <a:t>18/6/2013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27973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anchor="ctr">
            <a:normAutofit fontScale="90000"/>
          </a:bodyPr>
          <a:lstStyle/>
          <a:p>
            <a:pPr algn="ctr"/>
            <a:r>
              <a:rPr lang="el-GR" dirty="0"/>
              <a:t>ΠΕΡΙΒΑΛΛΟΝΤΙΚΕΣ </a:t>
            </a:r>
            <a:r>
              <a:rPr lang="el-GR" dirty="0" smtClean="0"/>
              <a:t>ΕΠΙΠΤΩΣΕΙΣ</a:t>
            </a:r>
            <a:r>
              <a:rPr lang="en-US" dirty="0" smtClean="0"/>
              <a:t> </a:t>
            </a:r>
            <a:r>
              <a:rPr lang="el-GR" dirty="0" smtClean="0"/>
              <a:t>ΑΠΟ ΣΥΝΔΥΑΣΜΕΝΕΣ ΜΕΤΑΦΟΡΕΣ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2132856"/>
            <a:ext cx="5724128" cy="4725144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400" dirty="0" smtClean="0"/>
              <a:t>Οι συνδυασμένες μεταφορές  που θεωρούνται ως μια από τις κυριότερες   πηγές διοξειδίου του άνθρακα (</a:t>
            </a:r>
            <a:r>
              <a:rPr lang="en-US" sz="2400" dirty="0" smtClean="0"/>
              <a:t>CO2) </a:t>
            </a:r>
            <a:r>
              <a:rPr lang="el-GR" sz="2400" dirty="0" smtClean="0"/>
              <a:t>,είναι οι αεροπορικές και οι οδικές και  είναι οι πλέον κύριες αιτίες για το              «φαινόμενο του θερμοκηπίου».</a:t>
            </a:r>
          </a:p>
          <a:p>
            <a:pPr marL="109728" indent="0">
              <a:buNone/>
            </a:pPr>
            <a:endParaRPr lang="el-GR" sz="2400" dirty="0" smtClean="0"/>
          </a:p>
          <a:p>
            <a:pPr marL="109728" indent="0">
              <a:buNone/>
            </a:pPr>
            <a:endParaRPr lang="el-GR" sz="2400" dirty="0"/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Ιδιαίτερα σημαντική είναι και η ενόχληση που προκαλείται από το θόρυβο πάνω από 65</a:t>
            </a:r>
            <a:r>
              <a:rPr lang="en-US" sz="2400" dirty="0" smtClean="0"/>
              <a:t>db.</a:t>
            </a:r>
            <a:r>
              <a:rPr lang="el-GR" sz="2400" dirty="0" smtClean="0"/>
              <a:t>(αεροπλάνα, οδικά δίκτυα)</a:t>
            </a:r>
            <a:r>
              <a:rPr lang="en-US" sz="2400" dirty="0" smtClean="0"/>
              <a:t>.</a:t>
            </a:r>
            <a:r>
              <a:rPr lang="el-GR" sz="2400" dirty="0" smtClean="0"/>
              <a:t> </a:t>
            </a:r>
          </a:p>
          <a:p>
            <a:pPr marL="109728" indent="0">
              <a:buNone/>
            </a:pPr>
            <a:endParaRPr lang="el-GR" sz="2400" dirty="0"/>
          </a:p>
          <a:p>
            <a:pPr marL="109728" indent="0">
              <a:buNone/>
            </a:pPr>
            <a:endParaRPr lang="el-GR" sz="2400" dirty="0"/>
          </a:p>
        </p:txBody>
      </p:sp>
      <p:sp>
        <p:nvSpPr>
          <p:cNvPr id="4" name="AutoShape 2" descr="data:image/jpeg;base64,/9j/4AAQSkZJRgABAQAAAQABAAD/2wCEAAkGBhQSEBUUEhQVFRUWFxcXFxgYGRgXHRccFxgVGBcYFxcXHScfFxolGhcVIC8gIycqLSwsFx4xNTAqNSYrLCkBCQoKDgwOGg8PGiwkHiQuKSwqLCwsLCwsLCwtLiwsLCksLCkpLCwsLCksKSwsLCksKSwpKSwsLCksLCwsLCkpLP/AABEIAQsAvQMBIgACEQEDEQH/xAAcAAABBQEBAQAAAAAAAAAAAAAAAwQFBgcCAQj/xABAEAACAQMCAwYCCQMDAwMFAAABAgMABBESIQUGMQcTIkFRYTJxFCNCgZGhscHRM1LwYuHxF3KCFiRDFTRjk6L/xAAaAQEAAgMBAAAAAAAAAAAAAAAAAQQCAwUG/8QAMxEAAgIBAwICBwYHAAAAAAAAAAECAxEEEiExQVFhBRMiUpGx8BQyQnGB0SMkM3KywfH/2gAMAwEAAhEDEQA/AMP1n1NGs+pp7wK/jguY5ZoVuI0OWiY6Q4wRgnBx1z08q1TtI5Ohl4ilrZ20NtHBbvcXE+SFCMB4nCjOU0HAGdRboACaAx7WfU0az6mrBf8AItxHeQ2q6ZTcCNreRM6JUlwUcEjKjBycjbB8t6k+I9lNzDatM7xa1WSUwgnWYY3EZmUkAMuSDjrpZT1OKApms+po1n1NX+Psdm7nW88SsGtUeMZZo3upEVVcjbISSN9ifix7lZOxpzNJELpNUd0lqfA3/wAkSyLJ16bkY/00BnWs+po1n1NaNYdmsotboKsUskokNqWDh3jtZQJpYlK4XUGjwCwJDbZpv/0ik+jd/wDSEx9AN/p0H4Qobu85679aAoOs+po1n1NX2y7Ji01tbzXcUVxcp3gh0SOVVldkJYDSc6HB32IHXNN07MHKwN9IQI9p9NnYo+LeI4wW0gmRidQCrudBoClaz6mjWfU1YZuR5YuJLYXDJC7Oq6zqZPF8JXSMsGOANup3xviwXXZA63UsCXUbCBU7+QpIqxvLgQx9DrLFl3XIAJz0xQGfaz6mjWfU1odl2LzsIRJMsby3MtqVKsdDRJM+rOfEpEW3swNJdn3JJkuL4yQC5NlGwEQJ0yTa9KKQMMykJL+Az6UBQdZ9TRrPqa0LmDsvWO+vl75La1tjG2uUmQgT4EQ0xgsV1kLqPQbnO9RPB+zO5ubM3KFMlZHihye8mSEqsrqBsApZQAdznp0yBU9Z9TRrPqav3/SOT6MZ/pCYFgL/AE6D8JUt3ec9dutIjsiucQanQPI1sJo8Nqt1u5DHC75ADZKtlVOVxv60BR9Z9TRrPqa0SbsdZZ4YGukDz3EsCDQd1hVi8vxbrqXTj1PtTVeyC57y0UywAXLyRagWYRyRM4eM4HiYBG3G2QRkbEgUXWfU0az6mtZseyFbbiFij3ENz9IkmxGY3CssEbs5Y7jGoKvvqyMjNVp+zG5eKScd2pP0iSKEBw0sdu2JnjGCAAWTSpOWDbZxuBS9Z9TRrPqav/G+x+W3S6bv0f6NBBcMNLLqWZpRgbnBHdE++R0rPqAK1HjXa3FLxCeVIpja3VoLWZCUSQDxAyIfENShmwDsc74rLqKAut/2kv8ATbKeBWSKwSOKFGYFnSMaW7x1UAGRNjgYGdqvvaTzwIbS0khixLd2JQMZM9zHIYXdNIUa2OFGo4xp6bmsNooDVL3tnjeOXFswmle1nclwVM1rJDgABQRG0UKnPUMSMY8Vexdrlut3fTiGci4EUsKllxHcRIV1HBGF6DIycDp6ZVRQGmcG7YRDaRq8TNdW8M0EL6h3bLOYyzyg+LWvdLjBw2TnFWLmLnWOzsLSN4Hc3PB1gDh10DXCBugGokPpB8Q8JJGSMViNFAaVxbtUikmsZYY54RbSo5gUwiKNFAV44CkYdtag5LtgamGDnI4ftPi+l3KiKUcPntltBEpRZIo0HgZdWoagWl8OcHvN+lZxRQFq5l58e84ot+YlUo8TLHknaIggFsDJOOuB16VaX7W7c3d3IYJu5vPozuA6B0ktgCAuVIaNmVVOcHBJ64FZZRQGsWvblq1PcQM0sdw9xb6HUKC8TwrHLlclVRz4l3OBnG5NQ5U51NvNctP3rpdxukpiYRuGdg4lTYrqB1Y2+2aq1FAafwztYje5vJJ4JFe7wqywtG8sSAKBApnQpobSMnAxnOMgYn77nqKx4Xw2WJDLK9lcW8fjASMlrcOZBpyxDIOhGcMPPIxGigNs5i52htOHWsfdvI11wdbfWrqBH9UyjwFcse8OD4hgZ2JGDGDttUtFJ3EiyubNbpgyldFpK0n1KEZ1PrfOphp2AJ61k1FAa/f9sFpNe2t08U+u2uJmB0RgmCRHCptJguGI+7O+eso/OlvHZcOvW7wxpxC9kKKFLjvHuXRSCwAOJEJ38/OsMooDTLbtZiSXhMncyE2InSUZUaxMojDIfXTltJA3wM+ddx9sarBhYXFxElzDbvqXSEuXVi8iFSdad3HgAkHLZx0rMKKA0jmLtc+kWkiJCyXFxDBBcOWUppgMhBiXTnL96+cnw7AZ61m9FFAFFFFAFFFFAFFFFAFFFFAFXCHlSE8IN5qxKFlOjJ303NnEGA040hZnBy2csm3WqfVz4L2bvdWEdxFINck5iCHoFCsS505bbSTsDtQEvN2R5YobpRIjrGVEOAVIfTKCH8QZkkAPU6TnHSmcfZS4ETPcRsJIZZcJlyRGAR3QBzMDqGCuxYafPNMf+lt7qKkRhxEsugsc4ZZ2CDbGsfR5FIJxnG+DmnnFez+7MUbTzREpHhN3ISCHSXJ0x5ATvkOd9ifQUAnedmDR6wZ1yjyxsCoGlorWW68R1kBSiR4O+7PnGjxeWvZoWvTatOQ3dwyKyRaw4mliiOnxjIQyeIjOO7f+2m69l92X7sGLvO97opqbIYRRyHJ06cDvo0yD8TbZHiphByTcO0oXQRDDFO7ZIASaJZkAyM6tDE4x9k+2RJI2vIBWW1Mj64Z7i2jBRWzonEb5Y4xEdLjAJyTq28Jo4r2fOkf0hG+raKS4CAM7pGv0bC5wNePpUeW2ACO3lguObeTr22hkNxKJUjFvGe6c6AFDLGrqyqWKAoAcH+p1649j7Pb4MsEc8RTvHQMryKoeS2R5BkoG8cTRKdsNqA3wcAUWilbq3MbshIJVipI3BKkjY+m1JUICiiigCiiu1hYgsASFxkgHAzsMnyzQHFFdyAbYJO2/sd9h+VcUAUVKWnLNxJusZHz2qQHIVx6D861O6C6tE7Wyt0VY5OQ7kDoD+NMG4VNbtqeHUBkYYEruCMnSQds5HuBUxthLow00RdFekYoIxWwg8ooooAq28r8u30scTW0k0atMwiKs6qJBG/iBQ+FiFZM4zvjzqpVbuXOZOIR2629sraJJUEL92vgkZiMJIy4DMTjOcjGxG+QH3EJuLyGZnVwZ3toHZZMeIKjQoCJNgwlRjnbL74Jppccu8XWOUOZwgRmlUzj4AjO2te83GgMcY/WveK8Q4rHIYnMjd3NG2UjUq0kcaPGdSp4z3Sxtg74VcjbY/wDUnFnDMzzYCFmLQjDKETOr6vDDu5o/i20yLnZhkSIWXBOJzKJUeQ6h3oLXKI57tVjD6HkDkhJEVTjdXAGxpOHg3E2u5EBmW4CL3jPMIzpZAVVpXcAgoBhS3RTtscdRf/VYnjQRXavp7qNTC+SPC2kKU8W0Snz2jHkK447x++70zSiWB5Y1jYlWjEhhURlgCAAwGxK9NRGwbFAPLzkvirlROJWEkiqdcyOdRBI1qZMhtOo+LGB6ZpCz5b4o+h4++30yI3fKpOoIiuuXzurKoI8gR9k4ap2gX4fX9IYtr7zJCNltBj3DKQRoJGk7b5xnenDdolyIYo4SIhEsaZUA6liYPHkMCAwcysWGNQkKnIGKEELxLgU1usTTRlBMgkjyQdSkAg4ByNiOuOtMKkeK8wT3KxrPJrEQITwqNIIUaRpA8OEXA6Dy6mrNecgK9sJ7ZmCpaR3MolYMSXM/hjCIMACBzkk9RQFIoq8J2WTdwshePMjQxouvGJJpYkUE4IdcNJkqfIHcbHy57KbhNZ7yMqkRlBAc6hqn8KjHxaIGfHlqUdTQFIroSEAgE4PUeuOmfWrnF2XytbxzLNEQ627aTqBX6TIsagkjBwWGce/pVa49wZrWcwuQzKsbErnH1kaSY39NePuoCPooooDcu+A6bVybqo9p64M9eZ2HZVRJi6r1mVviANRYnpVJ6bMB1DHjPJUM4JUaH9R/m9Z5xjgctu+JBt5MOh/g1rMU9HELBLiMo4BzVqjVzreJcop2Ud0YrRUrzDwFrWTSfhPwn9qiq7UZKSyim1gKs3D+epYbEWqgAxzRzwyAbq6MW8QbKsM4xt5b5zVZq8cqdok1jaBFtUkjWRyJGDaS7xuoSTycAMTp2OPTrWRAQ9qlyBL3scTM+so2llKMTDpzhh3mkRKAXy/TLMPCVRzxe3EEqW8Kd0tsROwXLYMEMEkrNnGru4TgADALHB05Clp2p3Fs4WSKVtGNKyyuWCl7mTxFlyxZLhVLYGRGv3Jw9pubSeN41EjQCBCowG198sruR0OmUke/WgOR2lXJgLyRqX1xmKRVwO9jmindpASQSxUHC4HiOBjYV7mDjdxMkEVxpxBGix4A2Vo4tGor1OhE679c75qwv2o6mBe0iIFwlzhSU8aAKMkDLALrCg5A1DIYDTXcna3IZmk7hCDNHMFdmcakt1tzqJHiyEQ52Iy431ZAkoQXNBXHWrk3aVIpn7mLu+9t47cEyMzoI0aIHWMFso7HH9wRvs4LXmbn6S+jKyxpqJTx7scIoUfFvqJzls9CB5UIKtV4uOQ75YYXilaQS2qSaVZwVWTTphwCc5EwAGwyzjGMFqPV94LDxpVgkiWRo9MJiVyhVlilQw+Bjn42QA7HDAA4oBC05V4nD3MkbkfWoIx3gIzGDPGxVvC0YWHWM5BCrsdqE5F4oqowLqXUyqplKvg92HbSSCCGaJW/1YB6V5xHjXFUtkZw8cYmfxjq8kuWwdz0CsAAAMEjfNPOFNxuIoqI7AZiWNhGR4Ej8GMggBViP3LQkSPZpfC3H1gbWIdEKPqyrs7guNQ0Kp1t0IzrO25qt8d5auLZY5LgY74vpy2piU0Fy3/7B9+anLduLykLG0rERq5AwNCws4TLMABjSxAB6ZPrUfccB4lP3cckdxJpjaRA2SAjZLNknAzp89zge1CCt0VNJybeFkUW76nZ1UbeIowRgDnGzECoWgNSaWk++pB5KTMlcJRPTqA8E1KJLUeJKVSSjiQ4EpFLT2CWoiJ6eQyVplErzidcx8JW5gYfaAyDWRSxFWKnqCQfurbLd6zXnvhoiucjo+T+GP5FXdBbhutnLvhjkrVXHgnOFtFw82s1uWYtMe8GklRJC8YZQ32gWHpsM5zVOorrFU0KftJtxL3kNmkYLQ5XTGw0RujFRkYBwrKDjcSNnOFw9tOeOHeGZ4FEipLrTu1+tcvZumCqlACY5hk4wCdt8HMKKAnuZOOQzxW0cEHddxHoY+HMhwgLnSOpKs2+d2NQQFK29qX1YKjSpY6mVcgY2XUfE2+yjc0nH1HzFCVy8C1/YtC5R+o9OhHqKb1f+PcIE8e2zrup/Y+xqgspBwRgjYg+VaabfWR8zp+k9A9HbhfdfR/6/Q8q6WvNXE0EBETFVijEQaFiGWF4nRxt48FYfENsafWqXV8XtOuoo4UaFO7FssShtY1xhY4iysCCNXdNuOhPtW45Y0lvr+4VEiieJIRHMCfBpayt0gaTvH0gY7pjp8izDc0+seer9Wa4aFWKqSp0qjAzxxxLIqkEuh0wk6RjOjcZGU+Jdp7GSQW0QWNnLoGG66o4lYaQSoDOjOwGzd44OQzAp3vaVcq0kbQxIWaISqUydUPdKww3Qkwp1BIwfPBAkQXm7iZEmgSgMO7YrG3hYnu8qceCQj6rI3xgdQMe33afel/C3d4gSBl0qT4I9DscqMMzam9s48q9TtQuAFUxxFVMhC4IB1LME1aSNWhpmfPUsqknIyac7kkkkknck75z5mhBcr3tUu3aIppj7sHIABVnMvemTSRtuEwN8ac1TKKKA0B2pMtXT0ma46PWpHQalkam4pVKNBoeRNT2FqYRU9hrRIrTRJ27VWe0m3zEjeYP+1WS3qC7RT/7YfMfqKjT8XROZqF7JmtFTnAOUZbxJGgZC0eMxePW2po0XSFQru0gGSQBgk4AzXDcnXYODAwzLHCN13klGY16+YPXpXoDnENRU23J1yFyU8WvQE+0T3QmyPs6QjKTvnxDbembcCnEfeGJhHoEmvHh0ltIOrpu22OtAMK7hYBgT0yM/jXFFCU8PJoPDeMLcK5jBBXYBseY2OAemaot7dNJIWfGo9cDFSnKV3pn0+TjH3jcfv8AjTfmO07u4b0bxj/y6/nmqtcVCxx+B6DXaizV6KFzfSTUl2z2fwIyr1F2iLHHCotvgS0ABbCkQki4207ibRGD6FWPXOaLWlQc48NuEtYbqGRe7hgtzJpQhRqiWdt2JXwISHUAjUdupNo88e2Xabbr3jm1LySz6+6JXThoIkYE6fFmSM7YGzedMrjn+3CRBbZXOZ5WZviRpZ520aseLMXcqzZORtsQCHc3MHCkhhYW/j75nOhYwwEauq6ismVBd1kC5I+rAyRvTbg3H+HzhYJ7eOEFNIfRGNOk3bZaYYdmKNarqI3ZGO2cmCRtZ89wwXvfwxOI3t4onjBRdDRmJm7vYjQxjwcgEiV+hNJc58yWtzbxCCMpMSJJSAArFlKlHJAZjHpTSR4cSP0PV+nNnDJSwls1jLyR4cRJpjVYo13jiZSwEwkchcFlOknoBQ7kDW2k6hqOGA05GdiF+zn08qkgSr1hvtvXlFAaA60mVp28dJmOuKmerUhELSqLXQjpVI6NkOR1EtPYVpGKOnkMdaJMrzY7tlqqdpN34UT1Ofw/wVcYRgZPlWW848S765OOi7Vt0cN1ufA5eolxg85durqNJvo0TSK6qshERkC6WEinIHgYMgIPtUjb85Xzzxl1eXF0s3dhTlpI3aQRqcEqFMjYTBA1dPKo/lnm6SyEgjVW7zB8RYaWVJYw3hYZ8M0mx2yQeoFTvFO0hGvILiG2T6hXQCTcOrkt4kXZWDPL4gdwwz0ruFE6h524iizh4dnUSbxadBZ4I4pEGMbGGJV/7dtxUdPzDxA27wzRvJG0Sx/WRuSqxlpVdW2IYBJDk5GFb02f8K7UXRk7+CKZFSCMk51kQMzg6iTuWYk/PbFe33P8rwxosQ1TQ3MMhK4EglkxGUIPiaMKAC2TktudWaElNk4ZKpw0UgOSMFGG65LDp1AByPY02q7XHalLKkySwRMsouB4dSFPpAOcEEg4YRHcHIQj7W1MhhLnSoyd9vkCT+QNCD23nKOrDqpBH3VZ+b7cPHHMvyJ9m3Gfv/U1VKuPB4GurFolBLLkD/xwy/IeX3Gq93suMzs+jWrardM/xLK/OP7lQQjO+SPY4/PBp7wngktyWEK6ioyf2GfU71N8vciy3DqCDuen81qljywluiQxHSEIZ3H238ycdQPStspPpHqcyqEc7p9DGrLlWZzuun59an7Ps5Y/FmtwueDQmJnRVLbMWA6kbH5ee1RJkVfQVEZZIlDazPYOzZfMU4/6cL/aKurcQX51weKL6H8DWeGYlLbs4X0FM5ezUZ2FX/8A+rJSi8RQ/aFQCiPFSZhqTeCkzBXAUjvKYxENKJFToQUqkFQ5EOYjFFT2CKuooKZ8W5hitRlvF/pB6+1YczeIleyxIZ838dEEJVT4m2FZfLJk5xv5+58zVz5riF6ouYuoXZR5qPLA+0KpNdnRwUa/PuVdbp7KZrf0aymujRZuUudjYJIFhR2YghycFSMYzkEMARkDbq3XO09D2su0ozah0+uVIg52Ezw6QvgPjCxsmcb96+wziq5y3x+C2jfvLdZZGI0s6xyDTkZGmRSFIwTkDxasEgDecPOdgJoJUtDG8dxNIzIkaeBmk7kBUIDFQYfCcD6o7+NquFEc2naqIpHP0FST3erU5LDQ6vJlimQHl1sR6yGmp7TY+8ib6DGRE8rKpcEYmxrQfVgBVCRRoMHTGmnfIITHNPDjr1Wj+MHppJ/+7mn0FtQJzC0cRkzqHUA6Fy/t+ceHSylXtY0RnVVP0a2UBSLVdbsuDHgx3DYGr+v18IyJG3De1dotGbcSd3HBEheTUyrBI7/Fo+0GQNgDPdKfQBrw3tG7m0+iCDXD48B3BI1i5B3EYGcSxdR/8TdNY0S19x7g8LtGlv3uU0iRY4yEJgto8rqb6wq8Uj5bGWdvJyaoPDOGtM4UdPM0BfbrtHkve9QWijWjRodbHulaJoiAMAH4mYbDH45s3Zdy33LMG6OM7+q/7Z/Cm3K3KaxqCRVwt5xEykeRG1a5R3LBtrm65KSHbWUdrqCY1OSc/wBqnyHvUZLd46fidhSvNPEkyHyMAb+/p8zVRN5LctiMEIPP+c9KsaelWQ3t8GGpn6qe19SXk5kKE6CW8iB0Pt71C3PFpTnQij5k5/LpU3acmM6Al2z9/wCQqZseWo4/iVdXXxEt/wDzmrkVTFZXJTds3wUFFvm3BjAHkGB/LrUpbSSthZU3823UfgdjV8bhYIwNGfZQP0pseE4PVfw6fjWmVsn2RmvzKLxTgEy40M2G+Fh+48vzqGZLlCQS+3qjH9OlaZNZHcscgdPLGOm2aZSWgzknOfPFa7LXgzSK7FdxvurCle5HqKxaG6ZPhYj5GnkfME69JDXEl6Pf4ZF1almu92B5im9xxSGMZZhWUSccmPWRqZySlviJPzNTH0f70g9Q+xeeM9oA3WEZ96pN3ePI2pySaRoq9VTCpeyivKbl1Jfl/jXcPhv6bHf2P9wp5zLwUD66LdW3bHlnow9jVcqxctcbC/Uy/C2yk+Wfsn2NY2RcXvj+vmdfRXwur+yXvh/dfuv9n9eVdoqX5h4J3D6l/psdvY+h/amPDYFeVVcgLnxEnGw3O9bVNOO5HPs01ld3qZLEs4+vIV4jwwxCMn7aavkfMfgR+NMau3NSK1v1GRhlGQMjYHHrsapNYUzc45Za9J6SOlv2Q6YT+vmK28Bdgq9TWscl8rhFBIqs8icv62DkdcVrVvCEUAVsOcjonSMCmV5dCMEtlieijqSeg9v8NTMMGhDI2Om2fntSPCuD965lY5O/+H1Pyrapxq7ZfgYNSkuOF4leg5dknOu48KeSDr8vl0q6cP4KFUAKFUVI21ivU/8AHt7fIV5dEt4V2A6+nyrCEH06LOcGV90rGpT5aSXRLhfkNXnXOlAXPn5AfzSTK/TAO+wC7fiaerEsew388mmV1csxyNsbdP5q1FdkVJcdRpdXBB2TOPQ7/fimT8b2wR8tXX5Z86kHZs+LB/Ufd/FML/BRsaDuCcglh69f5reorujXu8BE8UQrjJHy3rqK5jcfF0/zbFRkyBkzoHXqDjr0pCzyucDOcZqtqKuMxNsJ84Zg9FFFVyyegV5RXSYzuSBkZxv+AyM/jQHNFFFAFFFFAWzgXFFnjME25xgZ+0Pn/cP2qA4twtoJCp3HVW9R/NNI5CpBBwQcgjyq4Wtwl7AUfAkH5HyYe3qKrSXqpbl0fU71Ul6RqVM3/Fj91+8vdfn4f9GHNnwW/wD2H9EqH4XZmWVV996meb0wsAPUKwP3BKfdn/C9b6iPOsqf6a/X5lX0sv5uS/t/xRpHK/CxHENvKrNYWutsnoDTS2hwAo9hUlGdJKjyUjHz6n9a2OW1ZOeo7hO6Pevj7IIwo2GPU+vsKmIcBcKMAbegHrTGwhKr4sZz1x5k+XyG1O7mYgBfU4/mlMd3Jpslg8SfAO+w/M/xXcYIQHzIz95P/FAhGn3/AMxSgTw7+X6VceDQhojA9f8AmuJHB2C4z5il44gSSvT0bfPyrnQFyTkdNgMDOc1mYsirjIJz9g5+flUFzBKwYlR8Q8vPI2P4YqWv7gMzAHJO3sMn9gPzFR93bkYZ/bAz5YFWY8cs0tZOeHw/VeLGdt/f3rsAR7eZwT94GP3oV/tY2P5fOmhu8uxOfLG/pt5VhJZMt2DAKl+WuWJr6VooMFlUNghjsZI4sgIrHYyBjtsqsfKoipblu/uYpGNorM5VchULnCyxONgDj6xIx9+POuaXxxDyRdOzKsZODKqsMkSNCszMseBksRDLgYGdOOtIQcp3TjKws2dGMYPxxCdPPqYjrx6Z9DVhsecOJRwNpifBeOVJe5P1ZkknYFG04+saZwPUbDYkFHhHNvEhJHHHsWaOGMNGMI6xLbppJH1bCMEZGPic+dCSIn5NukeKMxEvKcIoIOdgwOoeDBU6s56Ak4xXP/pC50O5jOF09PFrLtCqomjOWPfKQNs4fGSpFTkXO96yxGOIiSN/pEbpHhRGkX0fAjVcd2ArDV5bjbFcWvM3EIXUSRSFYVt0eMxFPBZuLhFY6cqRuST5Nk7YoQRU3I16mNcDLqYqNTIASBIepbGMRSEN0IXIOCMteI8s3MCM80LIiyd0WOMa8OdIOfF8D7jI8Jq3pzpxWURmKKdtHfMuI2de5lSNEQKExoQI2l//AMje+YLjHG7+7jZJdUkad3O+iMYTKHTI5RfDkSMST5saArarn2+dLWd20Th0OCPz9j7V7Pw6VBqeN1GwyysBuXA3I8zHIP8Awb0NN6PlYMoycWpReGi53dut9AGj/qL0GehOMqfntg1bez/hRRN1IK7NkdD0wfQ5qg8iKxvECsACRqBPxDfYDzPnX0bYWIMLAAAsPxPkT+VU1L1ctnb5HZ1Ulq646hrE+j8JY6MZcOiy2fT9TTiKArqPmaV4NGAN/X9K4vW8IOcZJ+/rt+lZ28tI5ClhMUsBnc74/wB6XMZYg+Q3/KkeFnKnPnn7tv5zUpEngU49Ks0tRzgrTTfUQ+E79K5ludODjPpjy/en5jU9aZTRBenX2/jzq1HDNMsobd6FIzsfTH8eVMbq+LDc4T1Ox29s7VxxUMV2JXHUDzqKe4041KzY6Hbp7Z6CrMYJ8mhzecC0cgHixgdF9/XO350mrCQ6pDgevtSMpLbn4fIDfPtk9PupH6duSfIYUeQ9SR54rJruSmccVuSfCuwzhB7ep9TUTxe5AdcbkIoO3pnp+Jrq+useL+0k+f8AnrURcXZc5jfQu/XByfXB6CqkpyUU0+PE2xgpNpmUVYuS+Yms5ZnjTXI0JVAd1BV45dTYZTgCInr5dDmq7Vj5F5iis7nXPH3kbBVYbHTiSNywBBBOEZfLZz8jVLg/u+0G5jlJMEMTgW/hCMAO4WQI2ktjDRzOPkylcEA1LP2m3S2kMvcRj/3E5DFD3ciuNToNTFsh3fcY2IGTuKYxdpCq402cZVfoyqrNqytslxEmo6Brdo5Y0ZiNxGRgahpacH59NtbrbtbRyBElTx+sjamyCM6TsGXO+lcacHIkXm5+kmiS0hhjZWto7Ua18YcpDGzIwbAy0a4+7IzSF12m3MiSoyQ4lMrHwvlTPHJHIVOvz712GrOCQB4QFE8va1CBHIbTXIuVKl8BVBsyrA6DqfNtnO2kkEZqvjtAP0dYPo0WlLZ4FO+QzrhpR5AkgPjGS4DavKgFm7Vrsxd3oh/omDUA4bRoKY2fAIBY5x1PsKaSdoly00srCItKI9Q0kAGOQSoQAd/HuQ2QQSMYwBIN2oP9KeYQhUeJImiVyqlVnEx6DcEa48YxpcjfzZ84cz292g7qIxPmJvCFCtiBUkEuwLOsieBhtpkfYEksIGHHeb5buJI5EjVUYsCikMcgKAxLHUFA2892JJJNQVFFAOuF/wBZPnX0Vylx1xCok8QwN/P8fOvnXhf9ZPnW78t/0R91YSSfU2Qk49C2rcDvPCdjlv1z+tQ13xHVGcDYAsDn/XpI9jTiOTDx+hBH4/7004hKIIpCgBc5OD5LnVkD51lKiU2lE1StUctklwS7YoCykH7Q9qslhdruuQVrMF5yxhmGCQBpB9sjr0Hr1qX4TzCjMTnSTlsZ2xjP49asLSTri3JfAqfaIylwaFLbg9D0pjdWgbOOtQEHNvi2Y+mD0NSVhzCkx07B8Er5avUb+dbNk4ckqUJEBxG4CkqfI0wkvVxgfodvxp9zTZksWU9Oo/c1SpQynOT+OavVpSjkqyTTJ654gunUDnG2P86fnVeuOJ752/YfvXtixdjgjbB38znpTDi6ZXUmdPXcYOP0rCU4KXq5d/n4GxRbW4XveIrJsuQuk7/IHOB/NR1nbsyBvUny/wA/wV5DakRAnOWJ0j/OtSEQfSABjH+dK4+osjBOuHj8vrkv1pvEmZTU5yhxa3t5y91B9ITRhVIU4bUh1YbY+EON/wC6oOisjI0Ww5q4YsMLzWweRQEaNYIF+GOzDOzggtqeKdgcZ+ucHGAWRteZuHSXMatZqsT3QeRn0jSrMwLFhltOlwTHnSujbPUUCigNGseaeEO5WSyMavK4LBUOEkyurrmIrs2lAdO+Ogzza8y8J1GOW0wpnVu9CIfCBGu6hsouQ7lFJB6b5OM7r0UB3cY1tg6hqODjTkZ2On7OfTypOvTXlAFFFFAL2L4kU+9bpyrLmEfIVgqtg5rZuQ70NEB7CoZki23kxVVI+X3E01u4detl8UixlTH/AHIdJDL6jxEfPNOLxcxN6ikOFcTUsqnd484XpqVsAj9/nir1T9nKK1sclBurJDIe5LYB+FuoO2dzuf8AN6WETxrvlSM79Oo6fhXfOFi8M5mXeNm2b0PmDikp+JTSR6WfvE+LJ3IOP42rqRllIpuBJ8MicgZcBTnc9B7EDpTu4jki0k+IeTLkY39x12zVKFyVPU4qbtuNSCPZiyA5K+Yxt19N6iSYUC3WPMhdNMpJ6gMMdeuD51FPhlGlQc5Jx1UZIPhycdKgbW+QT6xnSd8efuKdjjixyZK4boT0zggjP7+ta9mHwZ4EpxpDspxg49D7D2601ilLKAxAQbb75/2pzf3BIeQbq+522zk+22D+tQyNnrkDz6/iKramKdbaxnz+upsgluSY7Mb4cNkAEYO+2T1FcwcXdRhNx7jNP+H8Uja0dc5YfFt6dME9Kr3FL/EhCnw+Wn7utcWvTyms44LzsjHgplFFFbzEKKKKAKKKKAKKKKAKKKKAK0Ds54nghfQ4rP6luWuId1OPQ1DJR9BQnP3j/iqhxfXDdI6JqBOHHoN9wfIj9M1P8GvRJGCK74zbagHG2difQ1Y089rwYzjlFX5gvwUWJyfFkqeobA6fM/tVU4bdGJtGQVfYE74+71q58RgWWMwSHOcMr7BkK9CuPfIx1qmca4LKmT1wNRx0Yf3r6e69R+FdOuSxgqOI/wC6RwQD9YMDB+164plCDGx1dD1FRtpxBT8ZIYdG/mpJrnvWwWGvHXoDgdR6VscvEhRaOSpDZXIGcinfEbrvcMQdQAH/AHAfxURHxbQcOgYeWSacw8RVg2lfTZjtjzAOQfvplGW1j+zumCFDk+IEZzt5bD76k+IWQ8OABnG/rnA/D2qpXl8obwrjONs5xj7yRTq2umZQpz7ewHz/AM2rl66rfiWcYN9MtuUL3d8I+9jUAlti34EgD/uzUM/eeQBzvuPxqUjIGSRvv758sk/OkgSP+P4qu9RGKUUuDJVN8lOooorEyCiiigCiiigCiiigCiiigCvVbBzXlFAajyFzFkBSfY1pMDhhpPwt+XvXzpwfiRhkDDpnf+a2flnjolQDNR0Muo05w5YZ4yobSynKMPIjcfvv71Uk43JgQ3WA6+JWOAWG46/3Zz861qRBIuk9R0P7VnfOvJLSfWRfEOq9M49PeuhTamsM0yiVPiXDGeT6tfu2GfMb5qKuNanDAgj5+XoalIGmgGr41GQdyGUgdD6Y649qb3XGzKPiwTt4gPyPlVvcYIRsT3hOtj028/xH+ffTm6scDBO48vX5UwtGKvuPv8jUlDw3W2oIznzGQAdv9RGffFQ5IMYxIDpAyWz8tvxq0Q8PYMFUHI2z/nlTnhfClVfFbhcjOQdwQPPNcSXrpnSxHXGtg23ngYP61xdXduePAt0Vd2N47YKSd/fPnR3q+uPzptdcSdl8RJ+7AH81EPcb71z+WW8IgqKKK6JQCiiigCiiigCiiigCiiigCiiigCp3lrmAwOATtUFRQG/8E44sqjfeptlVxhuvkf5rFOTLt841HrWucOkJQZNQm0zPqRHHOVwSWzobB8WOvoGHRhVH4lyxoP1sa+uVJAPuD1HyORWx23iBB3FQfH4V7s7DbpVqFrNbiYjccPeNjp1Y646Nj3Hn8xTSV1zlWfPv1/EGtC4xZo2tSoIXBHsfY9RVEtRrdg24wx+8dK3bsoxwPeG8WdRu7Y6dT+flUjJfa1G/SqxGd8f55V2kxGcGuZdV7RshY48ErPMBvmmUk6faJ+QGfxpk8pOcmuI1zWMakjY7W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" name="AutoShape 4" descr="data:image/jpeg;base64,/9j/4AAQSkZJRgABAQAAAQABAAD/2wCEAAkGBhQSEBUUEhQVFRUWFxcXFxgYGRgXHRccFxgVGBcYFxcXHScfFxolGhcVIC8gIycqLSwsFx4xNTAqNSYrLCkBCQoKDgwOGg8PGiwkHiQuKSwqLCwsLCwsLCwtLiwsLCksLCkpLCwsLCksKSwsLCksKSwpKSwsLCksLCwsLCkpLP/AABEIAQsAvQMBIgACEQEDEQH/xAAcAAABBQEBAQAAAAAAAAAAAAAAAwQFBgcCAQj/xABAEAACAQMCAwYCCQMDAwMFAAABAgMABBESIQUGMQcTIkFRYTJxFCNCgZGhscHRM1LwYuHxF3KCFiRDFTRjk6L/xAAaAQEAAgMBAAAAAAAAAAAAAAAAAQQCAwUG/8QAMxEAAgIBAwICBwYHAAAAAAAAAAECAxEEEiExQVFhBRMiUpGx8BQyQnGB0SMkM3KywfH/2gAMAwEAAhEDEQA/AMP1n1NGs+pp7wK/jguY5ZoVuI0OWiY6Q4wRgnBx1z08q1TtI5Ohl4ilrZ20NtHBbvcXE+SFCMB4nCjOU0HAGdRboACaAx7WfU0az6mrBf8AItxHeQ2q6ZTcCNreRM6JUlwUcEjKjBycjbB8t6k+I9lNzDatM7xa1WSUwgnWYY3EZmUkAMuSDjrpZT1OKApms+po1n1NX+Psdm7nW88SsGtUeMZZo3upEVVcjbISSN9ifix7lZOxpzNJELpNUd0lqfA3/wAkSyLJ16bkY/00BnWs+po1n1NaNYdmsotboKsUskokNqWDh3jtZQJpYlK4XUGjwCwJDbZpv/0ik+jd/wDSEx9AN/p0H4Qobu85679aAoOs+po1n1NX2y7Ji01tbzXcUVxcp3gh0SOVVldkJYDSc6HB32IHXNN07MHKwN9IQI9p9NnYo+LeI4wW0gmRidQCrudBoClaz6mjWfU1YZuR5YuJLYXDJC7Oq6zqZPF8JXSMsGOANup3xviwXXZA63UsCXUbCBU7+QpIqxvLgQx9DrLFl3XIAJz0xQGfaz6mjWfU1odl2LzsIRJMsby3MtqVKsdDRJM+rOfEpEW3swNJdn3JJkuL4yQC5NlGwEQJ0yTa9KKQMMykJL+Az6UBQdZ9TRrPqa0LmDsvWO+vl75La1tjG2uUmQgT4EQ0xgsV1kLqPQbnO9RPB+zO5ubM3KFMlZHihye8mSEqsrqBsApZQAdznp0yBU9Z9TRrPqav3/SOT6MZ/pCYFgL/AE6D8JUt3ec9dutIjsiucQanQPI1sJo8Nqt1u5DHC75ADZKtlVOVxv60BR9Z9TRrPqa0SbsdZZ4YGukDz3EsCDQd1hVi8vxbrqXTj1PtTVeyC57y0UywAXLyRagWYRyRM4eM4HiYBG3G2QRkbEgUXWfU0az6mtZseyFbbiFij3ENz9IkmxGY3CssEbs5Y7jGoKvvqyMjNVp+zG5eKScd2pP0iSKEBw0sdu2JnjGCAAWTSpOWDbZxuBS9Z9TRrPqav/G+x+W3S6bv0f6NBBcMNLLqWZpRgbnBHdE++R0rPqAK1HjXa3FLxCeVIpja3VoLWZCUSQDxAyIfENShmwDsc74rLqKAut/2kv8ATbKeBWSKwSOKFGYFnSMaW7x1UAGRNjgYGdqvvaTzwIbS0khixLd2JQMZM9zHIYXdNIUa2OFGo4xp6bmsNooDVL3tnjeOXFswmle1nclwVM1rJDgABQRG0UKnPUMSMY8Vexdrlut3fTiGci4EUsKllxHcRIV1HBGF6DIycDp6ZVRQGmcG7YRDaRq8TNdW8M0EL6h3bLOYyzyg+LWvdLjBw2TnFWLmLnWOzsLSN4Hc3PB1gDh10DXCBugGokPpB8Q8JJGSMViNFAaVxbtUikmsZYY54RbSo5gUwiKNFAV44CkYdtag5LtgamGDnI4ftPi+l3KiKUcPntltBEpRZIo0HgZdWoagWl8OcHvN+lZxRQFq5l58e84ot+YlUo8TLHknaIggFsDJOOuB16VaX7W7c3d3IYJu5vPozuA6B0ktgCAuVIaNmVVOcHBJ64FZZRQGsWvblq1PcQM0sdw9xb6HUKC8TwrHLlclVRz4l3OBnG5NQ5U51NvNctP3rpdxukpiYRuGdg4lTYrqB1Y2+2aq1FAafwztYje5vJJ4JFe7wqywtG8sSAKBApnQpobSMnAxnOMgYn77nqKx4Xw2WJDLK9lcW8fjASMlrcOZBpyxDIOhGcMPPIxGigNs5i52htOHWsfdvI11wdbfWrqBH9UyjwFcse8OD4hgZ2JGDGDttUtFJ3EiyubNbpgyldFpK0n1KEZ1PrfOphp2AJ61k1FAa/f9sFpNe2t08U+u2uJmB0RgmCRHCptJguGI+7O+eso/OlvHZcOvW7wxpxC9kKKFLjvHuXRSCwAOJEJ38/OsMooDTLbtZiSXhMncyE2InSUZUaxMojDIfXTltJA3wM+ddx9sarBhYXFxElzDbvqXSEuXVi8iFSdad3HgAkHLZx0rMKKA0jmLtc+kWkiJCyXFxDBBcOWUppgMhBiXTnL96+cnw7AZ61m9FFAFFFFAFFFFAFFFFAFFFFAFXCHlSE8IN5qxKFlOjJ303NnEGA040hZnBy2csm3WqfVz4L2bvdWEdxFINck5iCHoFCsS505bbSTsDtQEvN2R5YobpRIjrGVEOAVIfTKCH8QZkkAPU6TnHSmcfZS4ETPcRsJIZZcJlyRGAR3QBzMDqGCuxYafPNMf+lt7qKkRhxEsugsc4ZZ2CDbGsfR5FIJxnG+DmnnFez+7MUbTzREpHhN3ISCHSXJ0x5ATvkOd9ifQUAnedmDR6wZ1yjyxsCoGlorWW68R1kBSiR4O+7PnGjxeWvZoWvTatOQ3dwyKyRaw4mliiOnxjIQyeIjOO7f+2m69l92X7sGLvO97opqbIYRRyHJ06cDvo0yD8TbZHiphByTcO0oXQRDDFO7ZIASaJZkAyM6tDE4x9k+2RJI2vIBWW1Mj64Z7i2jBRWzonEb5Y4xEdLjAJyTq28Jo4r2fOkf0hG+raKS4CAM7pGv0bC5wNePpUeW2ACO3lguObeTr22hkNxKJUjFvGe6c6AFDLGrqyqWKAoAcH+p1649j7Pb4MsEc8RTvHQMryKoeS2R5BkoG8cTRKdsNqA3wcAUWilbq3MbshIJVipI3BKkjY+m1JUICiiigCiiu1hYgsASFxkgHAzsMnyzQHFFdyAbYJO2/sd9h+VcUAUVKWnLNxJusZHz2qQHIVx6D861O6C6tE7Wyt0VY5OQ7kDoD+NMG4VNbtqeHUBkYYEruCMnSQds5HuBUxthLow00RdFekYoIxWwg8ooooAq28r8u30scTW0k0atMwiKs6qJBG/iBQ+FiFZM4zvjzqpVbuXOZOIR2629sraJJUEL92vgkZiMJIy4DMTjOcjGxG+QH3EJuLyGZnVwZ3toHZZMeIKjQoCJNgwlRjnbL74Jppccu8XWOUOZwgRmlUzj4AjO2te83GgMcY/WveK8Q4rHIYnMjd3NG2UjUq0kcaPGdSp4z3Sxtg74VcjbY/wDUnFnDMzzYCFmLQjDKETOr6vDDu5o/i20yLnZhkSIWXBOJzKJUeQ6h3oLXKI57tVjD6HkDkhJEVTjdXAGxpOHg3E2u5EBmW4CL3jPMIzpZAVVpXcAgoBhS3RTtscdRf/VYnjQRXavp7qNTC+SPC2kKU8W0Snz2jHkK447x++70zSiWB5Y1jYlWjEhhURlgCAAwGxK9NRGwbFAPLzkvirlROJWEkiqdcyOdRBI1qZMhtOo+LGB6ZpCz5b4o+h4++30yI3fKpOoIiuuXzurKoI8gR9k4ap2gX4fX9IYtr7zJCNltBj3DKQRoJGk7b5xnenDdolyIYo4SIhEsaZUA6liYPHkMCAwcysWGNQkKnIGKEELxLgU1usTTRlBMgkjyQdSkAg4ByNiOuOtMKkeK8wT3KxrPJrEQITwqNIIUaRpA8OEXA6Dy6mrNecgK9sJ7ZmCpaR3MolYMSXM/hjCIMACBzkk9RQFIoq8J2WTdwshePMjQxouvGJJpYkUE4IdcNJkqfIHcbHy57KbhNZ7yMqkRlBAc6hqn8KjHxaIGfHlqUdTQFIroSEAgE4PUeuOmfWrnF2XytbxzLNEQ627aTqBX6TIsagkjBwWGce/pVa49wZrWcwuQzKsbErnH1kaSY39NePuoCPooooDcu+A6bVybqo9p64M9eZ2HZVRJi6r1mVviANRYnpVJ6bMB1DHjPJUM4JUaH9R/m9Z5xjgctu+JBt5MOh/g1rMU9HELBLiMo4BzVqjVzreJcop2Ud0YrRUrzDwFrWTSfhPwn9qiq7UZKSyim1gKs3D+epYbEWqgAxzRzwyAbq6MW8QbKsM4xt5b5zVZq8cqdok1jaBFtUkjWRyJGDaS7xuoSTycAMTp2OPTrWRAQ9qlyBL3scTM+so2llKMTDpzhh3mkRKAXy/TLMPCVRzxe3EEqW8Kd0tsROwXLYMEMEkrNnGru4TgADALHB05Clp2p3Fs4WSKVtGNKyyuWCl7mTxFlyxZLhVLYGRGv3Jw9pubSeN41EjQCBCowG198sruR0OmUke/WgOR2lXJgLyRqX1xmKRVwO9jmindpASQSxUHC4HiOBjYV7mDjdxMkEVxpxBGix4A2Vo4tGor1OhE679c75qwv2o6mBe0iIFwlzhSU8aAKMkDLALrCg5A1DIYDTXcna3IZmk7hCDNHMFdmcakt1tzqJHiyEQ52Iy431ZAkoQXNBXHWrk3aVIpn7mLu+9t47cEyMzoI0aIHWMFso7HH9wRvs4LXmbn6S+jKyxpqJTx7scIoUfFvqJzls9CB5UIKtV4uOQ75YYXilaQS2qSaVZwVWTTphwCc5EwAGwyzjGMFqPV94LDxpVgkiWRo9MJiVyhVlilQw+Bjn42QA7HDAA4oBC05V4nD3MkbkfWoIx3gIzGDPGxVvC0YWHWM5BCrsdqE5F4oqowLqXUyqplKvg92HbSSCCGaJW/1YB6V5xHjXFUtkZw8cYmfxjq8kuWwdz0CsAAAMEjfNPOFNxuIoqI7AZiWNhGR4Ej8GMggBViP3LQkSPZpfC3H1gbWIdEKPqyrs7guNQ0Kp1t0IzrO25qt8d5auLZY5LgY74vpy2piU0Fy3/7B9+anLduLykLG0rERq5AwNCws4TLMABjSxAB6ZPrUfccB4lP3cckdxJpjaRA2SAjZLNknAzp89zge1CCt0VNJybeFkUW76nZ1UbeIowRgDnGzECoWgNSaWk++pB5KTMlcJRPTqA8E1KJLUeJKVSSjiQ4EpFLT2CWoiJ6eQyVplErzidcx8JW5gYfaAyDWRSxFWKnqCQfurbLd6zXnvhoiucjo+T+GP5FXdBbhutnLvhjkrVXHgnOFtFw82s1uWYtMe8GklRJC8YZQ32gWHpsM5zVOorrFU0KftJtxL3kNmkYLQ5XTGw0RujFRkYBwrKDjcSNnOFw9tOeOHeGZ4FEipLrTu1+tcvZumCqlACY5hk4wCdt8HMKKAnuZOOQzxW0cEHddxHoY+HMhwgLnSOpKs2+d2NQQFK29qX1YKjSpY6mVcgY2XUfE2+yjc0nH1HzFCVy8C1/YtC5R+o9OhHqKb1f+PcIE8e2zrup/Y+xqgspBwRgjYg+VaabfWR8zp+k9A9HbhfdfR/6/Q8q6WvNXE0EBETFVijEQaFiGWF4nRxt48FYfENsafWqXV8XtOuoo4UaFO7FssShtY1xhY4iysCCNXdNuOhPtW45Y0lvr+4VEiieJIRHMCfBpayt0gaTvH0gY7pjp8izDc0+seer9Wa4aFWKqSp0qjAzxxxLIqkEuh0wk6RjOjcZGU+Jdp7GSQW0QWNnLoGG66o4lYaQSoDOjOwGzd44OQzAp3vaVcq0kbQxIWaISqUydUPdKww3Qkwp1BIwfPBAkQXm7iZEmgSgMO7YrG3hYnu8qceCQj6rI3xgdQMe33afel/C3d4gSBl0qT4I9DscqMMzam9s48q9TtQuAFUxxFVMhC4IB1LME1aSNWhpmfPUsqknIyac7kkkkknck75z5mhBcr3tUu3aIppj7sHIABVnMvemTSRtuEwN8ac1TKKKA0B2pMtXT0ma46PWpHQalkam4pVKNBoeRNT2FqYRU9hrRIrTRJ27VWe0m3zEjeYP+1WS3qC7RT/7YfMfqKjT8XROZqF7JmtFTnAOUZbxJGgZC0eMxePW2po0XSFQru0gGSQBgk4AzXDcnXYODAwzLHCN13klGY16+YPXpXoDnENRU23J1yFyU8WvQE+0T3QmyPs6QjKTvnxDbembcCnEfeGJhHoEmvHh0ltIOrpu22OtAMK7hYBgT0yM/jXFFCU8PJoPDeMLcK5jBBXYBseY2OAemaot7dNJIWfGo9cDFSnKV3pn0+TjH3jcfv8AjTfmO07u4b0bxj/y6/nmqtcVCxx+B6DXaizV6KFzfSTUl2z2fwIyr1F2iLHHCotvgS0ABbCkQki4207ibRGD6FWPXOaLWlQc48NuEtYbqGRe7hgtzJpQhRqiWdt2JXwISHUAjUdupNo88e2Xabbr3jm1LySz6+6JXThoIkYE6fFmSM7YGzedMrjn+3CRBbZXOZ5WZviRpZ520aseLMXcqzZORtsQCHc3MHCkhhYW/j75nOhYwwEauq6ismVBd1kC5I+rAyRvTbg3H+HzhYJ7eOEFNIfRGNOk3bZaYYdmKNarqI3ZGO2cmCRtZ89wwXvfwxOI3t4onjBRdDRmJm7vYjQxjwcgEiV+hNJc58yWtzbxCCMpMSJJSAArFlKlHJAZjHpTSR4cSP0PV+nNnDJSwls1jLyR4cRJpjVYo13jiZSwEwkchcFlOknoBQ7kDW2k6hqOGA05GdiF+zn08qkgSr1hvtvXlFAaA60mVp28dJmOuKmerUhELSqLXQjpVI6NkOR1EtPYVpGKOnkMdaJMrzY7tlqqdpN34UT1Ofw/wVcYRgZPlWW848S765OOi7Vt0cN1ufA5eolxg85durqNJvo0TSK6qshERkC6WEinIHgYMgIPtUjb85Xzzxl1eXF0s3dhTlpI3aQRqcEqFMjYTBA1dPKo/lnm6SyEgjVW7zB8RYaWVJYw3hYZ8M0mx2yQeoFTvFO0hGvILiG2T6hXQCTcOrkt4kXZWDPL4gdwwz0ruFE6h524iizh4dnUSbxadBZ4I4pEGMbGGJV/7dtxUdPzDxA27wzRvJG0Sx/WRuSqxlpVdW2IYBJDk5GFb02f8K7UXRk7+CKZFSCMk51kQMzg6iTuWYk/PbFe33P8rwxosQ1TQ3MMhK4EglkxGUIPiaMKAC2TktudWaElNk4ZKpw0UgOSMFGG65LDp1AByPY02q7XHalLKkySwRMsouB4dSFPpAOcEEg4YRHcHIQj7W1MhhLnSoyd9vkCT+QNCD23nKOrDqpBH3VZ+b7cPHHMvyJ9m3Gfv/U1VKuPB4GurFolBLLkD/xwy/IeX3Gq93suMzs+jWrardM/xLK/OP7lQQjO+SPY4/PBp7wngktyWEK6ioyf2GfU71N8vciy3DqCDuen81qljywluiQxHSEIZ3H238ycdQPStspPpHqcyqEc7p9DGrLlWZzuun59an7Ps5Y/FmtwueDQmJnRVLbMWA6kbH5ee1RJkVfQVEZZIlDazPYOzZfMU4/6cL/aKurcQX51weKL6H8DWeGYlLbs4X0FM5ezUZ2FX/8A+rJSi8RQ/aFQCiPFSZhqTeCkzBXAUjvKYxENKJFToQUqkFQ5EOYjFFT2CKuooKZ8W5hitRlvF/pB6+1YczeIleyxIZ838dEEJVT4m2FZfLJk5xv5+58zVz5riF6ouYuoXZR5qPLA+0KpNdnRwUa/PuVdbp7KZrf0aymujRZuUudjYJIFhR2YghycFSMYzkEMARkDbq3XO09D2su0ozah0+uVIg52Ezw6QvgPjCxsmcb96+wziq5y3x+C2jfvLdZZGI0s6xyDTkZGmRSFIwTkDxasEgDecPOdgJoJUtDG8dxNIzIkaeBmk7kBUIDFQYfCcD6o7+NquFEc2naqIpHP0FST3erU5LDQ6vJlimQHl1sR6yGmp7TY+8ib6DGRE8rKpcEYmxrQfVgBVCRRoMHTGmnfIITHNPDjr1Wj+MHppJ/+7mn0FtQJzC0cRkzqHUA6Fy/t+ceHSylXtY0RnVVP0a2UBSLVdbsuDHgx3DYGr+v18IyJG3De1dotGbcSd3HBEheTUyrBI7/Fo+0GQNgDPdKfQBrw3tG7m0+iCDXD48B3BI1i5B3EYGcSxdR/8TdNY0S19x7g8LtGlv3uU0iRY4yEJgto8rqb6wq8Uj5bGWdvJyaoPDOGtM4UdPM0BfbrtHkve9QWijWjRodbHulaJoiAMAH4mYbDH45s3Zdy33LMG6OM7+q/7Z/Cm3K3KaxqCRVwt5xEykeRG1a5R3LBtrm65KSHbWUdrqCY1OSc/wBqnyHvUZLd46fidhSvNPEkyHyMAb+/p8zVRN5LctiMEIPP+c9KsaelWQ3t8GGpn6qe19SXk5kKE6CW8iB0Pt71C3PFpTnQij5k5/LpU3acmM6Al2z9/wCQqZseWo4/iVdXXxEt/wDzmrkVTFZXJTds3wUFFvm3BjAHkGB/LrUpbSSthZU3823UfgdjV8bhYIwNGfZQP0pseE4PVfw6fjWmVsn2RmvzKLxTgEy40M2G+Fh+48vzqGZLlCQS+3qjH9OlaZNZHcscgdPLGOm2aZSWgzknOfPFa7LXgzSK7FdxvurCle5HqKxaG6ZPhYj5GnkfME69JDXEl6Pf4ZF1almu92B5im9xxSGMZZhWUSccmPWRqZySlviJPzNTH0f70g9Q+xeeM9oA3WEZ96pN3ePI2pySaRoq9VTCpeyivKbl1Jfl/jXcPhv6bHf2P9wp5zLwUD66LdW3bHlnow9jVcqxctcbC/Uy/C2yk+Wfsn2NY2RcXvj+vmdfRXwur+yXvh/dfuv9n9eVdoqX5h4J3D6l/psdvY+h/amPDYFeVVcgLnxEnGw3O9bVNOO5HPs01ld3qZLEs4+vIV4jwwxCMn7aavkfMfgR+NMau3NSK1v1GRhlGQMjYHHrsapNYUzc45Za9J6SOlv2Q6YT+vmK28Bdgq9TWscl8rhFBIqs8icv62DkdcVrVvCEUAVsOcjonSMCmV5dCMEtlieijqSeg9v8NTMMGhDI2Om2fntSPCuD965lY5O/+H1Pyrapxq7ZfgYNSkuOF4leg5dknOu48KeSDr8vl0q6cP4KFUAKFUVI21ivU/8AHt7fIV5dEt4V2A6+nyrCEH06LOcGV90rGpT5aSXRLhfkNXnXOlAXPn5AfzSTK/TAO+wC7fiaerEsew388mmV1csxyNsbdP5q1FdkVJcdRpdXBB2TOPQ7/fimT8b2wR8tXX5Z86kHZs+LB/Ufd/FML/BRsaDuCcglh69f5reorujXu8BE8UQrjJHy3rqK5jcfF0/zbFRkyBkzoHXqDjr0pCzyucDOcZqtqKuMxNsJ84Zg9FFFVyyegV5RXSYzuSBkZxv+AyM/jQHNFFFAFFFFAWzgXFFnjME25xgZ+0Pn/cP2qA4twtoJCp3HVW9R/NNI5CpBBwQcgjyq4Wtwl7AUfAkH5HyYe3qKrSXqpbl0fU71Ul6RqVM3/Fj91+8vdfn4f9GHNnwW/wD2H9EqH4XZmWVV996meb0wsAPUKwP3BKfdn/C9b6iPOsqf6a/X5lX0sv5uS/t/xRpHK/CxHENvKrNYWutsnoDTS2hwAo9hUlGdJKjyUjHz6n9a2OW1ZOeo7hO6Pevj7IIwo2GPU+vsKmIcBcKMAbegHrTGwhKr4sZz1x5k+XyG1O7mYgBfU4/mlMd3Jpslg8SfAO+w/M/xXcYIQHzIz95P/FAhGn3/AMxSgTw7+X6VceDQhojA9f8AmuJHB2C4z5il44gSSvT0bfPyrnQFyTkdNgMDOc1mYsirjIJz9g5+flUFzBKwYlR8Q8vPI2P4YqWv7gMzAHJO3sMn9gPzFR93bkYZ/bAz5YFWY8cs0tZOeHw/VeLGdt/f3rsAR7eZwT94GP3oV/tY2P5fOmhu8uxOfLG/pt5VhJZMt2DAKl+WuWJr6VooMFlUNghjsZI4sgIrHYyBjtsqsfKoipblu/uYpGNorM5VchULnCyxONgDj6xIx9+POuaXxxDyRdOzKsZODKqsMkSNCszMseBksRDLgYGdOOtIQcp3TjKws2dGMYPxxCdPPqYjrx6Z9DVhsecOJRwNpifBeOVJe5P1ZkknYFG04+saZwPUbDYkFHhHNvEhJHHHsWaOGMNGMI6xLbppJH1bCMEZGPic+dCSIn5NukeKMxEvKcIoIOdgwOoeDBU6s56Ak4xXP/pC50O5jOF09PFrLtCqomjOWPfKQNs4fGSpFTkXO96yxGOIiSN/pEbpHhRGkX0fAjVcd2ArDV5bjbFcWvM3EIXUSRSFYVt0eMxFPBZuLhFY6cqRuST5Nk7YoQRU3I16mNcDLqYqNTIASBIepbGMRSEN0IXIOCMteI8s3MCM80LIiyd0WOMa8OdIOfF8D7jI8Jq3pzpxWURmKKdtHfMuI2de5lSNEQKExoQI2l//AMje+YLjHG7+7jZJdUkad3O+iMYTKHTI5RfDkSMST5saArarn2+dLWd20Th0OCPz9j7V7Pw6VBqeN1GwyysBuXA3I8zHIP8Awb0NN6PlYMoycWpReGi53dut9AGj/qL0GehOMqfntg1bez/hRRN1IK7NkdD0wfQ5qg8iKxvECsACRqBPxDfYDzPnX0bYWIMLAAAsPxPkT+VU1L1ctnb5HZ1Ulq646hrE+j8JY6MZcOiy2fT9TTiKArqPmaV4NGAN/X9K4vW8IOcZJ+/rt+lZ28tI5ClhMUsBnc74/wB6XMZYg+Q3/KkeFnKnPnn7tv5zUpEngU49Ks0tRzgrTTfUQ+E79K5ludODjPpjy/en5jU9aZTRBenX2/jzq1HDNMsobd6FIzsfTH8eVMbq+LDc4T1Ox29s7VxxUMV2JXHUDzqKe4041KzY6Hbp7Z6CrMYJ8mhzecC0cgHixgdF9/XO350mrCQ6pDgevtSMpLbn4fIDfPtk9PupH6duSfIYUeQ9SR54rJruSmccVuSfCuwzhB7ep9TUTxe5AdcbkIoO3pnp+Jrq+useL+0k+f8AnrURcXZc5jfQu/XByfXB6CqkpyUU0+PE2xgpNpmUVYuS+Yms5ZnjTXI0JVAd1BV45dTYZTgCInr5dDmq7Vj5F5iis7nXPH3kbBVYbHTiSNywBBBOEZfLZz8jVLg/u+0G5jlJMEMTgW/hCMAO4WQI2ktjDRzOPkylcEA1LP2m3S2kMvcRj/3E5DFD3ciuNToNTFsh3fcY2IGTuKYxdpCq402cZVfoyqrNqytslxEmo6Brdo5Y0ZiNxGRgahpacH59NtbrbtbRyBElTx+sjamyCM6TsGXO+lcacHIkXm5+kmiS0hhjZWto7Ua18YcpDGzIwbAy0a4+7IzSF12m3MiSoyQ4lMrHwvlTPHJHIVOvz712GrOCQB4QFE8va1CBHIbTXIuVKl8BVBsyrA6DqfNtnO2kkEZqvjtAP0dYPo0WlLZ4FO+QzrhpR5AkgPjGS4DavKgFm7Vrsxd3oh/omDUA4bRoKY2fAIBY5x1PsKaSdoly00srCItKI9Q0kAGOQSoQAd/HuQ2QQSMYwBIN2oP9KeYQhUeJImiVyqlVnEx6DcEa48YxpcjfzZ84cz292g7qIxPmJvCFCtiBUkEuwLOsieBhtpkfYEksIGHHeb5buJI5EjVUYsCikMcgKAxLHUFA2892JJJNQVFFAOuF/wBZPnX0Vylx1xCok8QwN/P8fOvnXhf9ZPnW78t/0R91YSSfU2Qk49C2rcDvPCdjlv1z+tQ13xHVGcDYAsDn/XpI9jTiOTDx+hBH4/7004hKIIpCgBc5OD5LnVkD51lKiU2lE1StUctklwS7YoCykH7Q9qslhdruuQVrMF5yxhmGCQBpB9sjr0Hr1qX4TzCjMTnSTlsZ2xjP49asLSTri3JfAqfaIylwaFLbg9D0pjdWgbOOtQEHNvi2Y+mD0NSVhzCkx07B8Er5avUb+dbNk4ckqUJEBxG4CkqfI0wkvVxgfodvxp9zTZksWU9Oo/c1SpQynOT+OavVpSjkqyTTJ654gunUDnG2P86fnVeuOJ752/YfvXtixdjgjbB38znpTDi6ZXUmdPXcYOP0rCU4KXq5d/n4GxRbW4XveIrJsuQuk7/IHOB/NR1nbsyBvUny/wA/wV5DakRAnOWJ0j/OtSEQfSABjH+dK4+osjBOuHj8vrkv1pvEmZTU5yhxa3t5y91B9ITRhVIU4bUh1YbY+EON/wC6oOisjI0Ww5q4YsMLzWweRQEaNYIF+GOzDOzggtqeKdgcZ+ucHGAWRteZuHSXMatZqsT3QeRn0jSrMwLFhltOlwTHnSujbPUUCigNGseaeEO5WSyMavK4LBUOEkyurrmIrs2lAdO+Ogzza8y8J1GOW0wpnVu9CIfCBGu6hsouQ7lFJB6b5OM7r0UB3cY1tg6hqODjTkZ2On7OfTypOvTXlAFFFFAL2L4kU+9bpyrLmEfIVgqtg5rZuQ70NEB7CoZki23kxVVI+X3E01u4detl8UixlTH/AHIdJDL6jxEfPNOLxcxN6ikOFcTUsqnd484XpqVsAj9/nir1T9nKK1sclBurJDIe5LYB+FuoO2dzuf8AN6WETxrvlSM79Oo6fhXfOFi8M5mXeNm2b0PmDikp+JTSR6WfvE+LJ3IOP42rqRllIpuBJ8MicgZcBTnc9B7EDpTu4jki0k+IeTLkY39x12zVKFyVPU4qbtuNSCPZiyA5K+Yxt19N6iSYUC3WPMhdNMpJ6gMMdeuD51FPhlGlQc5Jx1UZIPhycdKgbW+QT6xnSd8efuKdjjixyZK4boT0zggjP7+ta9mHwZ4EpxpDspxg49D7D2601ilLKAxAQbb75/2pzf3BIeQbq+522zk+22D+tQyNnrkDz6/iKramKdbaxnz+upsgluSY7Mb4cNkAEYO+2T1FcwcXdRhNx7jNP+H8Uja0dc5YfFt6dME9Kr3FL/EhCnw+Wn7utcWvTyms44LzsjHgplFFFbzEKKKKAKKKKAKKKKAKKKKAK0Ds54nghfQ4rP6luWuId1OPQ1DJR9BQnP3j/iqhxfXDdI6JqBOHHoN9wfIj9M1P8GvRJGCK74zbagHG2difQ1Y089rwYzjlFX5gvwUWJyfFkqeobA6fM/tVU4bdGJtGQVfYE74+71q58RgWWMwSHOcMr7BkK9CuPfIx1qmca4LKmT1wNRx0Yf3r6e69R+FdOuSxgqOI/wC6RwQD9YMDB+164plCDGx1dD1FRtpxBT8ZIYdG/mpJrnvWwWGvHXoDgdR6VscvEhRaOSpDZXIGcinfEbrvcMQdQAH/AHAfxURHxbQcOgYeWSacw8RVg2lfTZjtjzAOQfvplGW1j+zumCFDk+IEZzt5bD76k+IWQ8OABnG/rnA/D2qpXl8obwrjONs5xj7yRTq2umZQpz7ewHz/AM2rl66rfiWcYN9MtuUL3d8I+9jUAlti34EgD/uzUM/eeQBzvuPxqUjIGSRvv758sk/OkgSP+P4qu9RGKUUuDJVN8lOooorEyCiiigCiiigCiiigCiiigCvVbBzXlFAajyFzFkBSfY1pMDhhpPwt+XvXzpwfiRhkDDpnf+a2flnjolQDNR0Muo05w5YZ4yobSynKMPIjcfvv71Uk43JgQ3WA6+JWOAWG46/3Zz861qRBIuk9R0P7VnfOvJLSfWRfEOq9M49PeuhTamsM0yiVPiXDGeT6tfu2GfMb5qKuNanDAgj5+XoalIGmgGr41GQdyGUgdD6Y649qb3XGzKPiwTt4gPyPlVvcYIRsT3hOtj028/xH+ffTm6scDBO48vX5UwtGKvuPv8jUlDw3W2oIznzGQAdv9RGffFQ5IMYxIDpAyWz8tvxq0Q8PYMFUHI2z/nlTnhfClVfFbhcjOQdwQPPNcSXrpnSxHXGtg23ngYP61xdXduePAt0Vd2N47YKSd/fPnR3q+uPzptdcSdl8RJ+7AH81EPcb71z+WW8IgqKKK6JQCiiigCiiigCiiigCiiigCiiigCp3lrmAwOATtUFRQG/8E44sqjfeptlVxhuvkf5rFOTLt841HrWucOkJQZNQm0zPqRHHOVwSWzobB8WOvoGHRhVH4lyxoP1sa+uVJAPuD1HyORWx23iBB3FQfH4V7s7DbpVqFrNbiYjccPeNjp1Y646Nj3Hn8xTSV1zlWfPv1/EGtC4xZo2tSoIXBHsfY9RVEtRrdg24wx+8dK3bsoxwPeG8WdRu7Y6dT+flUjJfa1G/SqxGd8f55V2kxGcGuZdV7RshY48ErPMBvmmUk6faJ+QGfxpk8pOcmuI1zWMakjY7W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6" name="AutoShape 6" descr="data:image/jpeg;base64,/9j/4AAQSkZJRgABAQAAAQABAAD/2wCEAAkGBhQSEBUUEhQVFRUWFxcXFxgYGRgXHRccFxgVGBcYFxcXHScfFxolGhcVIC8gIycqLSwsFx4xNTAqNSYrLCkBCQoKDgwOGg8PGiwkHiQuKSwqLCwsLCwsLCwtLiwsLCksLCkpLCwsLCksKSwsLCksKSwpKSwsLCksLCwsLCkpLP/AABEIAQsAvQMBIgACEQEDEQH/xAAcAAABBQEBAQAAAAAAAAAAAAAAAwQFBgcCAQj/xABAEAACAQMCAwYCCQMDAwMFAAABAgMABBESIQUGMQcTIkFRYTJxFCNCgZGhscHRM1LwYuHxF3KCFiRDFTRjk6L/xAAaAQEAAgMBAAAAAAAAAAAAAAAAAQQCAwUG/8QAMxEAAgIBAwICBwYHAAAAAAAAAAECAxEEEiExQVFhBRMiUpGx8BQyQnGB0SMkM3KywfH/2gAMAwEAAhEDEQA/AMP1n1NGs+pp7wK/jguY5ZoVuI0OWiY6Q4wRgnBx1z08q1TtI5Ohl4ilrZ20NtHBbvcXE+SFCMB4nCjOU0HAGdRboACaAx7WfU0az6mrBf8AItxHeQ2q6ZTcCNreRM6JUlwUcEjKjBycjbB8t6k+I9lNzDatM7xa1WSUwgnWYY3EZmUkAMuSDjrpZT1OKApms+po1n1NX+Psdm7nW88SsGtUeMZZo3upEVVcjbISSN9ifix7lZOxpzNJELpNUd0lqfA3/wAkSyLJ16bkY/00BnWs+po1n1NaNYdmsotboKsUskokNqWDh3jtZQJpYlK4XUGjwCwJDbZpv/0ik+jd/wDSEx9AN/p0H4Qobu85679aAoOs+po1n1NX2y7Ji01tbzXcUVxcp3gh0SOVVldkJYDSc6HB32IHXNN07MHKwN9IQI9p9NnYo+LeI4wW0gmRidQCrudBoClaz6mjWfU1YZuR5YuJLYXDJC7Oq6zqZPF8JXSMsGOANup3xviwXXZA63UsCXUbCBU7+QpIqxvLgQx9DrLFl3XIAJz0xQGfaz6mjWfU1odl2LzsIRJMsby3MtqVKsdDRJM+rOfEpEW3swNJdn3JJkuL4yQC5NlGwEQJ0yTa9KKQMMykJL+Az6UBQdZ9TRrPqa0LmDsvWO+vl75La1tjG2uUmQgT4EQ0xgsV1kLqPQbnO9RPB+zO5ubM3KFMlZHihye8mSEqsrqBsApZQAdznp0yBU9Z9TRrPqav3/SOT6MZ/pCYFgL/AE6D8JUt3ec9dutIjsiucQanQPI1sJo8Nqt1u5DHC75ADZKtlVOVxv60BR9Z9TRrPqa0SbsdZZ4YGukDz3EsCDQd1hVi8vxbrqXTj1PtTVeyC57y0UywAXLyRagWYRyRM4eM4HiYBG3G2QRkbEgUXWfU0az6mtZseyFbbiFij3ENz9IkmxGY3CssEbs5Y7jGoKvvqyMjNVp+zG5eKScd2pP0iSKEBw0sdu2JnjGCAAWTSpOWDbZxuBS9Z9TRrPqav/G+x+W3S6bv0f6NBBcMNLLqWZpRgbnBHdE++R0rPqAK1HjXa3FLxCeVIpja3VoLWZCUSQDxAyIfENShmwDsc74rLqKAut/2kv8ATbKeBWSKwSOKFGYFnSMaW7x1UAGRNjgYGdqvvaTzwIbS0khixLd2JQMZM9zHIYXdNIUa2OFGo4xp6bmsNooDVL3tnjeOXFswmle1nclwVM1rJDgABQRG0UKnPUMSMY8Vexdrlut3fTiGci4EUsKllxHcRIV1HBGF6DIycDp6ZVRQGmcG7YRDaRq8TNdW8M0EL6h3bLOYyzyg+LWvdLjBw2TnFWLmLnWOzsLSN4Hc3PB1gDh10DXCBugGokPpB8Q8JJGSMViNFAaVxbtUikmsZYY54RbSo5gUwiKNFAV44CkYdtag5LtgamGDnI4ftPi+l3KiKUcPntltBEpRZIo0HgZdWoagWl8OcHvN+lZxRQFq5l58e84ot+YlUo8TLHknaIggFsDJOOuB16VaX7W7c3d3IYJu5vPozuA6B0ktgCAuVIaNmVVOcHBJ64FZZRQGsWvblq1PcQM0sdw9xb6HUKC8TwrHLlclVRz4l3OBnG5NQ5U51NvNctP3rpdxukpiYRuGdg4lTYrqB1Y2+2aq1FAafwztYje5vJJ4JFe7wqywtG8sSAKBApnQpobSMnAxnOMgYn77nqKx4Xw2WJDLK9lcW8fjASMlrcOZBpyxDIOhGcMPPIxGigNs5i52htOHWsfdvI11wdbfWrqBH9UyjwFcse8OD4hgZ2JGDGDttUtFJ3EiyubNbpgyldFpK0n1KEZ1PrfOphp2AJ61k1FAa/f9sFpNe2t08U+u2uJmB0RgmCRHCptJguGI+7O+eso/OlvHZcOvW7wxpxC9kKKFLjvHuXRSCwAOJEJ38/OsMooDTLbtZiSXhMncyE2InSUZUaxMojDIfXTltJA3wM+ddx9sarBhYXFxElzDbvqXSEuXVi8iFSdad3HgAkHLZx0rMKKA0jmLtc+kWkiJCyXFxDBBcOWUppgMhBiXTnL96+cnw7AZ61m9FFAFFFFAFFFFAFFFFAFFFFAFXCHlSE8IN5qxKFlOjJ303NnEGA040hZnBy2csm3WqfVz4L2bvdWEdxFINck5iCHoFCsS505bbSTsDtQEvN2R5YobpRIjrGVEOAVIfTKCH8QZkkAPU6TnHSmcfZS4ETPcRsJIZZcJlyRGAR3QBzMDqGCuxYafPNMf+lt7qKkRhxEsugsc4ZZ2CDbGsfR5FIJxnG+DmnnFez+7MUbTzREpHhN3ISCHSXJ0x5ATvkOd9ifQUAnedmDR6wZ1yjyxsCoGlorWW68R1kBSiR4O+7PnGjxeWvZoWvTatOQ3dwyKyRaw4mliiOnxjIQyeIjOO7f+2m69l92X7sGLvO97opqbIYRRyHJ06cDvo0yD8TbZHiphByTcO0oXQRDDFO7ZIASaJZkAyM6tDE4x9k+2RJI2vIBWW1Mj64Z7i2jBRWzonEb5Y4xEdLjAJyTq28Jo4r2fOkf0hG+raKS4CAM7pGv0bC5wNePpUeW2ACO3lguObeTr22hkNxKJUjFvGe6c6AFDLGrqyqWKAoAcH+p1649j7Pb4MsEc8RTvHQMryKoeS2R5BkoG8cTRKdsNqA3wcAUWilbq3MbshIJVipI3BKkjY+m1JUICiiigCiiu1hYgsASFxkgHAzsMnyzQHFFdyAbYJO2/sd9h+VcUAUVKWnLNxJusZHz2qQHIVx6D861O6C6tE7Wyt0VY5OQ7kDoD+NMG4VNbtqeHUBkYYEruCMnSQds5HuBUxthLow00RdFekYoIxWwg8ooooAq28r8u30scTW0k0atMwiKs6qJBG/iBQ+FiFZM4zvjzqpVbuXOZOIR2629sraJJUEL92vgkZiMJIy4DMTjOcjGxG+QH3EJuLyGZnVwZ3toHZZMeIKjQoCJNgwlRjnbL74Jppccu8XWOUOZwgRmlUzj4AjO2te83GgMcY/WveK8Q4rHIYnMjd3NG2UjUq0kcaPGdSp4z3Sxtg74VcjbY/wDUnFnDMzzYCFmLQjDKETOr6vDDu5o/i20yLnZhkSIWXBOJzKJUeQ6h3oLXKI57tVjD6HkDkhJEVTjdXAGxpOHg3E2u5EBmW4CL3jPMIzpZAVVpXcAgoBhS3RTtscdRf/VYnjQRXavp7qNTC+SPC2kKU8W0Snz2jHkK447x++70zSiWB5Y1jYlWjEhhURlgCAAwGxK9NRGwbFAPLzkvirlROJWEkiqdcyOdRBI1qZMhtOo+LGB6ZpCz5b4o+h4++30yI3fKpOoIiuuXzurKoI8gR9k4ap2gX4fX9IYtr7zJCNltBj3DKQRoJGk7b5xnenDdolyIYo4SIhEsaZUA6liYPHkMCAwcysWGNQkKnIGKEELxLgU1usTTRlBMgkjyQdSkAg4ByNiOuOtMKkeK8wT3KxrPJrEQITwqNIIUaRpA8OEXA6Dy6mrNecgK9sJ7ZmCpaR3MolYMSXM/hjCIMACBzkk9RQFIoq8J2WTdwshePMjQxouvGJJpYkUE4IdcNJkqfIHcbHy57KbhNZ7yMqkRlBAc6hqn8KjHxaIGfHlqUdTQFIroSEAgE4PUeuOmfWrnF2XytbxzLNEQ627aTqBX6TIsagkjBwWGce/pVa49wZrWcwuQzKsbErnH1kaSY39NePuoCPooooDcu+A6bVybqo9p64M9eZ2HZVRJi6r1mVviANRYnpVJ6bMB1DHjPJUM4JUaH9R/m9Z5xjgctu+JBt5MOh/g1rMU9HELBLiMo4BzVqjVzreJcop2Ud0YrRUrzDwFrWTSfhPwn9qiq7UZKSyim1gKs3D+epYbEWqgAxzRzwyAbq6MW8QbKsM4xt5b5zVZq8cqdok1jaBFtUkjWRyJGDaS7xuoSTycAMTp2OPTrWRAQ9qlyBL3scTM+so2llKMTDpzhh3mkRKAXy/TLMPCVRzxe3EEqW8Kd0tsROwXLYMEMEkrNnGru4TgADALHB05Clp2p3Fs4WSKVtGNKyyuWCl7mTxFlyxZLhVLYGRGv3Jw9pubSeN41EjQCBCowG198sruR0OmUke/WgOR2lXJgLyRqX1xmKRVwO9jmindpASQSxUHC4HiOBjYV7mDjdxMkEVxpxBGix4A2Vo4tGor1OhE679c75qwv2o6mBe0iIFwlzhSU8aAKMkDLALrCg5A1DIYDTXcna3IZmk7hCDNHMFdmcakt1tzqJHiyEQ52Iy431ZAkoQXNBXHWrk3aVIpn7mLu+9t47cEyMzoI0aIHWMFso7HH9wRvs4LXmbn6S+jKyxpqJTx7scIoUfFvqJzls9CB5UIKtV4uOQ75YYXilaQS2qSaVZwVWTTphwCc5EwAGwyzjGMFqPV94LDxpVgkiWRo9MJiVyhVlilQw+Bjn42QA7HDAA4oBC05V4nD3MkbkfWoIx3gIzGDPGxVvC0YWHWM5BCrsdqE5F4oqowLqXUyqplKvg92HbSSCCGaJW/1YB6V5xHjXFUtkZw8cYmfxjq8kuWwdz0CsAAAMEjfNPOFNxuIoqI7AZiWNhGR4Ej8GMggBViP3LQkSPZpfC3H1gbWIdEKPqyrs7guNQ0Kp1t0IzrO25qt8d5auLZY5LgY74vpy2piU0Fy3/7B9+anLduLykLG0rERq5AwNCws4TLMABjSxAB6ZPrUfccB4lP3cckdxJpjaRA2SAjZLNknAzp89zge1CCt0VNJybeFkUW76nZ1UbeIowRgDnGzECoWgNSaWk++pB5KTMlcJRPTqA8E1KJLUeJKVSSjiQ4EpFLT2CWoiJ6eQyVplErzidcx8JW5gYfaAyDWRSxFWKnqCQfurbLd6zXnvhoiucjo+T+GP5FXdBbhutnLvhjkrVXHgnOFtFw82s1uWYtMe8GklRJC8YZQ32gWHpsM5zVOorrFU0KftJtxL3kNmkYLQ5XTGw0RujFRkYBwrKDjcSNnOFw9tOeOHeGZ4FEipLrTu1+tcvZumCqlACY5hk4wCdt8HMKKAnuZOOQzxW0cEHddxHoY+HMhwgLnSOpKs2+d2NQQFK29qX1YKjSpY6mVcgY2XUfE2+yjc0nH1HzFCVy8C1/YtC5R+o9OhHqKb1f+PcIE8e2zrup/Y+xqgspBwRgjYg+VaabfWR8zp+k9A9HbhfdfR/6/Q8q6WvNXE0EBETFVijEQaFiGWF4nRxt48FYfENsafWqXV8XtOuoo4UaFO7FssShtY1xhY4iysCCNXdNuOhPtW45Y0lvr+4VEiieJIRHMCfBpayt0gaTvH0gY7pjp8izDc0+seer9Wa4aFWKqSp0qjAzxxxLIqkEuh0wk6RjOjcZGU+Jdp7GSQW0QWNnLoGG66o4lYaQSoDOjOwGzd44OQzAp3vaVcq0kbQxIWaISqUydUPdKww3Qkwp1BIwfPBAkQXm7iZEmgSgMO7YrG3hYnu8qceCQj6rI3xgdQMe33afel/C3d4gSBl0qT4I9DscqMMzam9s48q9TtQuAFUxxFVMhC4IB1LME1aSNWhpmfPUsqknIyac7kkkkknck75z5mhBcr3tUu3aIppj7sHIABVnMvemTSRtuEwN8ac1TKKKA0B2pMtXT0ma46PWpHQalkam4pVKNBoeRNT2FqYRU9hrRIrTRJ27VWe0m3zEjeYP+1WS3qC7RT/7YfMfqKjT8XROZqF7JmtFTnAOUZbxJGgZC0eMxePW2po0XSFQru0gGSQBgk4AzXDcnXYODAwzLHCN13klGY16+YPXpXoDnENRU23J1yFyU8WvQE+0T3QmyPs6QjKTvnxDbembcCnEfeGJhHoEmvHh0ltIOrpu22OtAMK7hYBgT0yM/jXFFCU8PJoPDeMLcK5jBBXYBseY2OAemaot7dNJIWfGo9cDFSnKV3pn0+TjH3jcfv8AjTfmO07u4b0bxj/y6/nmqtcVCxx+B6DXaizV6KFzfSTUl2z2fwIyr1F2iLHHCotvgS0ABbCkQki4207ibRGD6FWPXOaLWlQc48NuEtYbqGRe7hgtzJpQhRqiWdt2JXwISHUAjUdupNo88e2Xabbr3jm1LySz6+6JXThoIkYE6fFmSM7YGzedMrjn+3CRBbZXOZ5WZviRpZ520aseLMXcqzZORtsQCHc3MHCkhhYW/j75nOhYwwEauq6ismVBd1kC5I+rAyRvTbg3H+HzhYJ7eOEFNIfRGNOk3bZaYYdmKNarqI3ZGO2cmCRtZ89wwXvfwxOI3t4onjBRdDRmJm7vYjQxjwcgEiV+hNJc58yWtzbxCCMpMSJJSAArFlKlHJAZjHpTSR4cSP0PV+nNnDJSwls1jLyR4cRJpjVYo13jiZSwEwkchcFlOknoBQ7kDW2k6hqOGA05GdiF+zn08qkgSr1hvtvXlFAaA60mVp28dJmOuKmerUhELSqLXQjpVI6NkOR1EtPYVpGKOnkMdaJMrzY7tlqqdpN34UT1Ofw/wVcYRgZPlWW848S765OOi7Vt0cN1ufA5eolxg85durqNJvo0TSK6qshERkC6WEinIHgYMgIPtUjb85Xzzxl1eXF0s3dhTlpI3aQRqcEqFMjYTBA1dPKo/lnm6SyEgjVW7zB8RYaWVJYw3hYZ8M0mx2yQeoFTvFO0hGvILiG2T6hXQCTcOrkt4kXZWDPL4gdwwz0ruFE6h524iizh4dnUSbxadBZ4I4pEGMbGGJV/7dtxUdPzDxA27wzRvJG0Sx/WRuSqxlpVdW2IYBJDk5GFb02f8K7UXRk7+CKZFSCMk51kQMzg6iTuWYk/PbFe33P8rwxosQ1TQ3MMhK4EglkxGUIPiaMKAC2TktudWaElNk4ZKpw0UgOSMFGG65LDp1AByPY02q7XHalLKkySwRMsouB4dSFPpAOcEEg4YRHcHIQj7W1MhhLnSoyd9vkCT+QNCD23nKOrDqpBH3VZ+b7cPHHMvyJ9m3Gfv/U1VKuPB4GurFolBLLkD/xwy/IeX3Gq93suMzs+jWrardM/xLK/OP7lQQjO+SPY4/PBp7wngktyWEK6ioyf2GfU71N8vciy3DqCDuen81qljywluiQxHSEIZ3H238ycdQPStspPpHqcyqEc7p9DGrLlWZzuun59an7Ps5Y/FmtwueDQmJnRVLbMWA6kbH5ee1RJkVfQVEZZIlDazPYOzZfMU4/6cL/aKurcQX51weKL6H8DWeGYlLbs4X0FM5ezUZ2FX/8A+rJSi8RQ/aFQCiPFSZhqTeCkzBXAUjvKYxENKJFToQUqkFQ5EOYjFFT2CKuooKZ8W5hitRlvF/pB6+1YczeIleyxIZ838dEEJVT4m2FZfLJk5xv5+58zVz5riF6ouYuoXZR5qPLA+0KpNdnRwUa/PuVdbp7KZrf0aymujRZuUudjYJIFhR2YghycFSMYzkEMARkDbq3XO09D2su0ozah0+uVIg52Ezw6QvgPjCxsmcb96+wziq5y3x+C2jfvLdZZGI0s6xyDTkZGmRSFIwTkDxasEgDecPOdgJoJUtDG8dxNIzIkaeBmk7kBUIDFQYfCcD6o7+NquFEc2naqIpHP0FST3erU5LDQ6vJlimQHl1sR6yGmp7TY+8ib6DGRE8rKpcEYmxrQfVgBVCRRoMHTGmnfIITHNPDjr1Wj+MHppJ/+7mn0FtQJzC0cRkzqHUA6Fy/t+ceHSylXtY0RnVVP0a2UBSLVdbsuDHgx3DYGr+v18IyJG3De1dotGbcSd3HBEheTUyrBI7/Fo+0GQNgDPdKfQBrw3tG7m0+iCDXD48B3BI1i5B3EYGcSxdR/8TdNY0S19x7g8LtGlv3uU0iRY4yEJgto8rqb6wq8Uj5bGWdvJyaoPDOGtM4UdPM0BfbrtHkve9QWijWjRodbHulaJoiAMAH4mYbDH45s3Zdy33LMG6OM7+q/7Z/Cm3K3KaxqCRVwt5xEykeRG1a5R3LBtrm65KSHbWUdrqCY1OSc/wBqnyHvUZLd46fidhSvNPEkyHyMAb+/p8zVRN5LctiMEIPP+c9KsaelWQ3t8GGpn6qe19SXk5kKE6CW8iB0Pt71C3PFpTnQij5k5/LpU3acmM6Al2z9/wCQqZseWo4/iVdXXxEt/wDzmrkVTFZXJTds3wUFFvm3BjAHkGB/LrUpbSSthZU3823UfgdjV8bhYIwNGfZQP0pseE4PVfw6fjWmVsn2RmvzKLxTgEy40M2G+Fh+48vzqGZLlCQS+3qjH9OlaZNZHcscgdPLGOm2aZSWgzknOfPFa7LXgzSK7FdxvurCle5HqKxaG6ZPhYj5GnkfME69JDXEl6Pf4ZF1almu92B5im9xxSGMZZhWUSccmPWRqZySlviJPzNTH0f70g9Q+xeeM9oA3WEZ96pN3ePI2pySaRoq9VTCpeyivKbl1Jfl/jXcPhv6bHf2P9wp5zLwUD66LdW3bHlnow9jVcqxctcbC/Uy/C2yk+Wfsn2NY2RcXvj+vmdfRXwur+yXvh/dfuv9n9eVdoqX5h4J3D6l/psdvY+h/amPDYFeVVcgLnxEnGw3O9bVNOO5HPs01ld3qZLEs4+vIV4jwwxCMn7aavkfMfgR+NMau3NSK1v1GRhlGQMjYHHrsapNYUzc45Za9J6SOlv2Q6YT+vmK28Bdgq9TWscl8rhFBIqs8icv62DkdcVrVvCEUAVsOcjonSMCmV5dCMEtlieijqSeg9v8NTMMGhDI2Om2fntSPCuD965lY5O/+H1Pyrapxq7ZfgYNSkuOF4leg5dknOu48KeSDr8vl0q6cP4KFUAKFUVI21ivU/8AHt7fIV5dEt4V2A6+nyrCEH06LOcGV90rGpT5aSXRLhfkNXnXOlAXPn5AfzSTK/TAO+wC7fiaerEsew388mmV1csxyNsbdP5q1FdkVJcdRpdXBB2TOPQ7/fimT8b2wR8tXX5Z86kHZs+LB/Ufd/FML/BRsaDuCcglh69f5reorujXu8BE8UQrjJHy3rqK5jcfF0/zbFRkyBkzoHXqDjr0pCzyucDOcZqtqKuMxNsJ84Zg9FFFVyyegV5RXSYzuSBkZxv+AyM/jQHNFFFAFFFFAWzgXFFnjME25xgZ+0Pn/cP2qA4twtoJCp3HVW9R/NNI5CpBBwQcgjyq4Wtwl7AUfAkH5HyYe3qKrSXqpbl0fU71Ul6RqVM3/Fj91+8vdfn4f9GHNnwW/wD2H9EqH4XZmWVV996meb0wsAPUKwP3BKfdn/C9b6iPOsqf6a/X5lX0sv5uS/t/xRpHK/CxHENvKrNYWutsnoDTS2hwAo9hUlGdJKjyUjHz6n9a2OW1ZOeo7hO6Pevj7IIwo2GPU+vsKmIcBcKMAbegHrTGwhKr4sZz1x5k+XyG1O7mYgBfU4/mlMd3Jpslg8SfAO+w/M/xXcYIQHzIz95P/FAhGn3/AMxSgTw7+X6VceDQhojA9f8AmuJHB2C4z5il44gSSvT0bfPyrnQFyTkdNgMDOc1mYsirjIJz9g5+flUFzBKwYlR8Q8vPI2P4YqWv7gMzAHJO3sMn9gPzFR93bkYZ/bAz5YFWY8cs0tZOeHw/VeLGdt/f3rsAR7eZwT94GP3oV/tY2P5fOmhu8uxOfLG/pt5VhJZMt2DAKl+WuWJr6VooMFlUNghjsZI4sgIrHYyBjtsqsfKoipblu/uYpGNorM5VchULnCyxONgDj6xIx9+POuaXxxDyRdOzKsZODKqsMkSNCszMseBksRDLgYGdOOtIQcp3TjKws2dGMYPxxCdPPqYjrx6Z9DVhsecOJRwNpifBeOVJe5P1ZkknYFG04+saZwPUbDYkFHhHNvEhJHHHsWaOGMNGMI6xLbppJH1bCMEZGPic+dCSIn5NukeKMxEvKcIoIOdgwOoeDBU6s56Ak4xXP/pC50O5jOF09PFrLtCqomjOWPfKQNs4fGSpFTkXO96yxGOIiSN/pEbpHhRGkX0fAjVcd2ArDV5bjbFcWvM3EIXUSRSFYVt0eMxFPBZuLhFY6cqRuST5Nk7YoQRU3I16mNcDLqYqNTIASBIepbGMRSEN0IXIOCMteI8s3MCM80LIiyd0WOMa8OdIOfF8D7jI8Jq3pzpxWURmKKdtHfMuI2de5lSNEQKExoQI2l//AMje+YLjHG7+7jZJdUkad3O+iMYTKHTI5RfDkSMST5saArarn2+dLWd20Th0OCPz9j7V7Pw6VBqeN1GwyysBuXA3I8zHIP8Awb0NN6PlYMoycWpReGi53dut9AGj/qL0GehOMqfntg1bez/hRRN1IK7NkdD0wfQ5qg8iKxvECsACRqBPxDfYDzPnX0bYWIMLAAAsPxPkT+VU1L1ctnb5HZ1Ulq646hrE+j8JY6MZcOiy2fT9TTiKArqPmaV4NGAN/X9K4vW8IOcZJ+/rt+lZ28tI5ClhMUsBnc74/wB6XMZYg+Q3/KkeFnKnPnn7tv5zUpEngU49Ks0tRzgrTTfUQ+E79K5ludODjPpjy/en5jU9aZTRBenX2/jzq1HDNMsobd6FIzsfTH8eVMbq+LDc4T1Ox29s7VxxUMV2JXHUDzqKe4041KzY6Hbp7Z6CrMYJ8mhzecC0cgHixgdF9/XO350mrCQ6pDgevtSMpLbn4fIDfPtk9PupH6duSfIYUeQ9SR54rJruSmccVuSfCuwzhB7ep9TUTxe5AdcbkIoO3pnp+Jrq+useL+0k+f8AnrURcXZc5jfQu/XByfXB6CqkpyUU0+PE2xgpNpmUVYuS+Yms5ZnjTXI0JVAd1BV45dTYZTgCInr5dDmq7Vj5F5iis7nXPH3kbBVYbHTiSNywBBBOEZfLZz8jVLg/u+0G5jlJMEMTgW/hCMAO4WQI2ktjDRzOPkylcEA1LP2m3S2kMvcRj/3E5DFD3ciuNToNTFsh3fcY2IGTuKYxdpCq402cZVfoyqrNqytslxEmo6Brdo5Y0ZiNxGRgahpacH59NtbrbtbRyBElTx+sjamyCM6TsGXO+lcacHIkXm5+kmiS0hhjZWto7Ua18YcpDGzIwbAy0a4+7IzSF12m3MiSoyQ4lMrHwvlTPHJHIVOvz712GrOCQB4QFE8va1CBHIbTXIuVKl8BVBsyrA6DqfNtnO2kkEZqvjtAP0dYPo0WlLZ4FO+QzrhpR5AkgPjGS4DavKgFm7Vrsxd3oh/omDUA4bRoKY2fAIBY5x1PsKaSdoly00srCItKI9Q0kAGOQSoQAd/HuQ2QQSMYwBIN2oP9KeYQhUeJImiVyqlVnEx6DcEa48YxpcjfzZ84cz292g7qIxPmJvCFCtiBUkEuwLOsieBhtpkfYEksIGHHeb5buJI5EjVUYsCikMcgKAxLHUFA2892JJJNQVFFAOuF/wBZPnX0Vylx1xCok8QwN/P8fOvnXhf9ZPnW78t/0R91YSSfU2Qk49C2rcDvPCdjlv1z+tQ13xHVGcDYAsDn/XpI9jTiOTDx+hBH4/7004hKIIpCgBc5OD5LnVkD51lKiU2lE1StUctklwS7YoCykH7Q9qslhdruuQVrMF5yxhmGCQBpB9sjr0Hr1qX4TzCjMTnSTlsZ2xjP49asLSTri3JfAqfaIylwaFLbg9D0pjdWgbOOtQEHNvi2Y+mD0NSVhzCkx07B8Er5avUb+dbNk4ckqUJEBxG4CkqfI0wkvVxgfodvxp9zTZksWU9Oo/c1SpQynOT+OavVpSjkqyTTJ654gunUDnG2P86fnVeuOJ752/YfvXtixdjgjbB38znpTDi6ZXUmdPXcYOP0rCU4KXq5d/n4GxRbW4XveIrJsuQuk7/IHOB/NR1nbsyBvUny/wA/wV5DakRAnOWJ0j/OtSEQfSABjH+dK4+osjBOuHj8vrkv1pvEmZTU5yhxa3t5y91B9ITRhVIU4bUh1YbY+EON/wC6oOisjI0Ww5q4YsMLzWweRQEaNYIF+GOzDOzggtqeKdgcZ+ucHGAWRteZuHSXMatZqsT3QeRn0jSrMwLFhltOlwTHnSujbPUUCigNGseaeEO5WSyMavK4LBUOEkyurrmIrs2lAdO+Ogzza8y8J1GOW0wpnVu9CIfCBGu6hsouQ7lFJB6b5OM7r0UB3cY1tg6hqODjTkZ2On7OfTypOvTXlAFFFFAL2L4kU+9bpyrLmEfIVgqtg5rZuQ70NEB7CoZki23kxVVI+X3E01u4detl8UixlTH/AHIdJDL6jxEfPNOLxcxN6ikOFcTUsqnd484XpqVsAj9/nir1T9nKK1sclBurJDIe5LYB+FuoO2dzuf8AN6WETxrvlSM79Oo6fhXfOFi8M5mXeNm2b0PmDikp+JTSR6WfvE+LJ3IOP42rqRllIpuBJ8MicgZcBTnc9B7EDpTu4jki0k+IeTLkY39x12zVKFyVPU4qbtuNSCPZiyA5K+Yxt19N6iSYUC3WPMhdNMpJ6gMMdeuD51FPhlGlQc5Jx1UZIPhycdKgbW+QT6xnSd8efuKdjjixyZK4boT0zggjP7+ta9mHwZ4EpxpDspxg49D7D2601ilLKAxAQbb75/2pzf3BIeQbq+522zk+22D+tQyNnrkDz6/iKramKdbaxnz+upsgluSY7Mb4cNkAEYO+2T1FcwcXdRhNx7jNP+H8Uja0dc5YfFt6dME9Kr3FL/EhCnw+Wn7utcWvTyms44LzsjHgplFFFbzEKKKKAKKKKAKKKKAKKKKAK0Ds54nghfQ4rP6luWuId1OPQ1DJR9BQnP3j/iqhxfXDdI6JqBOHHoN9wfIj9M1P8GvRJGCK74zbagHG2difQ1Y089rwYzjlFX5gvwUWJyfFkqeobA6fM/tVU4bdGJtGQVfYE74+71q58RgWWMwSHOcMr7BkK9CuPfIx1qmca4LKmT1wNRx0Yf3r6e69R+FdOuSxgqOI/wC6RwQD9YMDB+164plCDGx1dD1FRtpxBT8ZIYdG/mpJrnvWwWGvHXoDgdR6VscvEhRaOSpDZXIGcinfEbrvcMQdQAH/AHAfxURHxbQcOgYeWSacw8RVg2lfTZjtjzAOQfvplGW1j+zumCFDk+IEZzt5bD76k+IWQ8OABnG/rnA/D2qpXl8obwrjONs5xj7yRTq2umZQpz7ewHz/AM2rl66rfiWcYN9MtuUL3d8I+9jUAlti34EgD/uzUM/eeQBzvuPxqUjIGSRvv758sk/OkgSP+P4qu9RGKUUuDJVN8lOooorEyCiiigCiiigCiiigCiiigCvVbBzXlFAajyFzFkBSfY1pMDhhpPwt+XvXzpwfiRhkDDpnf+a2flnjolQDNR0Muo05w5YZ4yobSynKMPIjcfvv71Uk43JgQ3WA6+JWOAWG46/3Zz861qRBIuk9R0P7VnfOvJLSfWRfEOq9M49PeuhTamsM0yiVPiXDGeT6tfu2GfMb5qKuNanDAgj5+XoalIGmgGr41GQdyGUgdD6Y649qb3XGzKPiwTt4gPyPlVvcYIRsT3hOtj028/xH+ffTm6scDBO48vX5UwtGKvuPv8jUlDw3W2oIznzGQAdv9RGffFQ5IMYxIDpAyWz8tvxq0Q8PYMFUHI2z/nlTnhfClVfFbhcjOQdwQPPNcSXrpnSxHXGtg23ngYP61xdXduePAt0Vd2N47YKSd/fPnR3q+uPzptdcSdl8RJ+7AH81EPcb71z+WW8IgqKKK6JQCiiigCiiigCiiigCiiigCiiigCp3lrmAwOATtUFRQG/8E44sqjfeptlVxhuvkf5rFOTLt841HrWucOkJQZNQm0zPqRHHOVwSWzobB8WOvoGHRhVH4lyxoP1sa+uVJAPuD1HyORWx23iBB3FQfH4V7s7DbpVqFrNbiYjccPeNjp1Y646Nj3Hn8xTSV1zlWfPv1/EGtC4xZo2tSoIXBHsfY9RVEtRrdg24wx+8dK3bsoxwPeG8WdRu7Y6dT+flUjJfa1G/SqxGd8f55V2kxGcGuZdV7RshY48ErPMBvmmUk6faJ+QGfxpk8pOcmuI1zWMakjY7Wf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7" name="AutoShape 8" descr="data:image/jpeg;base64,/9j/4AAQSkZJRgABAQAAAQABAAD/2wCEAAkGBhQSEBUUEhQVFRUWFxcXFxgYGRgXHRccFxgVGBcYFxcXHScfFxolGhcVIC8gIycqLSwsFx4xNTAqNSYrLCkBCQoKDgwOGg8PGiwkHiQuKSwqLCwsLCwsLCwtLiwsLCksLCkpLCwsLCksKSwsLCksKSwpKSwsLCksLCwsLCkpLP/AABEIAQsAvQMBIgACEQEDEQH/xAAcAAABBQEBAQAAAAAAAAAAAAAAAwQFBgcCAQj/xABAEAACAQMCAwYCCQMDAwMFAAABAgMABBESIQUGMQcTIkFRYTJxFCNCgZGhscHRM1LwYuHxF3KCFiRDFTRjk6L/xAAaAQEAAgMBAAAAAAAAAAAAAAAAAQQCAwUG/8QAMxEAAgIBAwICBwYHAAAAAAAAAAECAxEEEiExQVFhBRMiUpGx8BQyQnGB0SMkM3KywfH/2gAMAwEAAhEDEQA/AMP1n1NGs+pp7wK/jguY5ZoVuI0OWiY6Q4wRgnBx1z08q1TtI5Ohl4ilrZ20NtHBbvcXE+SFCMB4nCjOU0HAGdRboACaAx7WfU0az6mrBf8AItxHeQ2q6ZTcCNreRM6JUlwUcEjKjBycjbB8t6k+I9lNzDatM7xa1WSUwgnWYY3EZmUkAMuSDjrpZT1OKApms+po1n1NX+Psdm7nW88SsGtUeMZZo3upEVVcjbISSN9ifix7lZOxpzNJELpNUd0lqfA3/wAkSyLJ16bkY/00BnWs+po1n1NaNYdmsotboKsUskokNqWDh3jtZQJpYlK4XUGjwCwJDbZpv/0ik+jd/wDSEx9AN/p0H4Qobu85679aAoOs+po1n1NX2y7Ji01tbzXcUVxcp3gh0SOVVldkJYDSc6HB32IHXNN07MHKwN9IQI9p9NnYo+LeI4wW0gmRidQCrudBoClaz6mjWfU1YZuR5YuJLYXDJC7Oq6zqZPF8JXSMsGOANup3xviwXXZA63UsCXUbCBU7+QpIqxvLgQx9DrLFl3XIAJz0xQGfaz6mjWfU1odl2LzsIRJMsby3MtqVKsdDRJM+rOfEpEW3swNJdn3JJkuL4yQC5NlGwEQJ0yTa9KKQMMykJL+Az6UBQdZ9TRrPqa0LmDsvWO+vl75La1tjG2uUmQgT4EQ0xgsV1kLqPQbnO9RPB+zO5ubM3KFMlZHihye8mSEqsrqBsApZQAdznp0yBU9Z9TRrPqav3/SOT6MZ/pCYFgL/AE6D8JUt3ec9dutIjsiucQanQPI1sJo8Nqt1u5DHC75ADZKtlVOVxv60BR9Z9TRrPqa0SbsdZZ4YGukDz3EsCDQd1hVi8vxbrqXTj1PtTVeyC57y0UywAXLyRagWYRyRM4eM4HiYBG3G2QRkbEgUXWfU0az6mtZseyFbbiFij3ENz9IkmxGY3CssEbs5Y7jGoKvvqyMjNVp+zG5eKScd2pP0iSKEBw0sdu2JnjGCAAWTSpOWDbZxuBS9Z9TRrPqav/G+x+W3S6bv0f6NBBcMNLLqWZpRgbnBHdE++R0rPqAK1HjXa3FLxCeVIpja3VoLWZCUSQDxAyIfENShmwDsc74rLqKAut/2kv8ATbKeBWSKwSOKFGYFnSMaW7x1UAGRNjgYGdqvvaTzwIbS0khixLd2JQMZM9zHIYXdNIUa2OFGo4xp6bmsNooDVL3tnjeOXFswmle1nclwVM1rJDgABQRG0UKnPUMSMY8Vexdrlut3fTiGci4EUsKllxHcRIV1HBGF6DIycDp6ZVRQGmcG7YRDaRq8TNdW8M0EL6h3bLOYyzyg+LWvdLjBw2TnFWLmLnWOzsLSN4Hc3PB1gDh10DXCBugGokPpB8Q8JJGSMViNFAaVxbtUikmsZYY54RbSo5gUwiKNFAV44CkYdtag5LtgamGDnI4ftPi+l3KiKUcPntltBEpRZIo0HgZdWoagWl8OcHvN+lZxRQFq5l58e84ot+YlUo8TLHknaIggFsDJOOuB16VaX7W7c3d3IYJu5vPozuA6B0ktgCAuVIaNmVVOcHBJ64FZZRQGsWvblq1PcQM0sdw9xb6HUKC8TwrHLlclVRz4l3OBnG5NQ5U51NvNctP3rpdxukpiYRuGdg4lTYrqB1Y2+2aq1FAafwztYje5vJJ4JFe7wqywtG8sSAKBApnQpobSMnAxnOMgYn77nqKx4Xw2WJDLK9lcW8fjASMlrcOZBpyxDIOhGcMPPIxGigNs5i52htOHWsfdvI11wdbfWrqBH9UyjwFcse8OD4hgZ2JGDGDttUtFJ3EiyubNbpgyldFpK0n1KEZ1PrfOphp2AJ61k1FAa/f9sFpNe2t08U+u2uJmB0RgmCRHCptJguGI+7O+eso/OlvHZcOvW7wxpxC9kKKFLjvHuXRSCwAOJEJ38/OsMooDTLbtZiSXhMncyE2InSUZUaxMojDIfXTltJA3wM+ddx9sarBhYXFxElzDbvqXSEuXVi8iFSdad3HgAkHLZx0rMKKA0jmLtc+kWkiJCyXFxDBBcOWUppgMhBiXTnL96+cnw7AZ61m9FFAFFFFAFFFFAFFFFAFFFFAFXCHlSE8IN5qxKFlOjJ303NnEGA040hZnBy2csm3WqfVz4L2bvdWEdxFINck5iCHoFCsS505bbSTsDtQEvN2R5YobpRIjrGVEOAVIfTKCH8QZkkAPU6TnHSmcfZS4ETPcRsJIZZcJlyRGAR3QBzMDqGCuxYafPNMf+lt7qKkRhxEsugsc4ZZ2CDbGsfR5FIJxnG+DmnnFez+7MUbTzREpHhN3ISCHSXJ0x5ATvkOd9ifQUAnedmDR6wZ1yjyxsCoGlorWW68R1kBSiR4O+7PnGjxeWvZoWvTatOQ3dwyKyRaw4mliiOnxjIQyeIjOO7f+2m69l92X7sGLvO97opqbIYRRyHJ06cDvo0yD8TbZHiphByTcO0oXQRDDFO7ZIASaJZkAyM6tDE4x9k+2RJI2vIBWW1Mj64Z7i2jBRWzonEb5Y4xEdLjAJyTq28Jo4r2fOkf0hG+raKS4CAM7pGv0bC5wNePpUeW2ACO3lguObeTr22hkNxKJUjFvGe6c6AFDLGrqyqWKAoAcH+p1649j7Pb4MsEc8RTvHQMryKoeS2R5BkoG8cTRKdsNqA3wcAUWilbq3MbshIJVipI3BKkjY+m1JUICiiigCiiu1hYgsASFxkgHAzsMnyzQHFFdyAbYJO2/sd9h+VcUAUVKWnLNxJusZHz2qQHIVx6D861O6C6tE7Wyt0VY5OQ7kDoD+NMG4VNbtqeHUBkYYEruCMnSQds5HuBUxthLow00RdFekYoIxWwg8ooooAq28r8u30scTW0k0atMwiKs6qJBG/iBQ+FiFZM4zvjzqpVbuXOZOIR2629sraJJUEL92vgkZiMJIy4DMTjOcjGxG+QH3EJuLyGZnVwZ3toHZZMeIKjQoCJNgwlRjnbL74Jppccu8XWOUOZwgRmlUzj4AjO2te83GgMcY/WveK8Q4rHIYnMjd3NG2UjUq0kcaPGdSp4z3Sxtg74VcjbY/wDUnFnDMzzYCFmLQjDKETOr6vDDu5o/i20yLnZhkSIWXBOJzKJUeQ6h3oLXKI57tVjD6HkDkhJEVTjdXAGxpOHg3E2u5EBmW4CL3jPMIzpZAVVpXcAgoBhS3RTtscdRf/VYnjQRXavp7qNTC+SPC2kKU8W0Snz2jHkK447x++70zSiWB5Y1jYlWjEhhURlgCAAwGxK9NRGwbFAPLzkvirlROJWEkiqdcyOdRBI1qZMhtOo+LGB6ZpCz5b4o+h4++30yI3fKpOoIiuuXzurKoI8gR9k4ap2gX4fX9IYtr7zJCNltBj3DKQRoJGk7b5xnenDdolyIYo4SIhEsaZUA6liYPHkMCAwcysWGNQkKnIGKEELxLgU1usTTRlBMgkjyQdSkAg4ByNiOuOtMKkeK8wT3KxrPJrEQITwqNIIUaRpA8OEXA6Dy6mrNecgK9sJ7ZmCpaR3MolYMSXM/hjCIMACBzkk9RQFIoq8J2WTdwshePMjQxouvGJJpYkUE4IdcNJkqfIHcbHy57KbhNZ7yMqkRlBAc6hqn8KjHxaIGfHlqUdTQFIroSEAgE4PUeuOmfWrnF2XytbxzLNEQ627aTqBX6TIsagkjBwWGce/pVa49wZrWcwuQzKsbErnH1kaSY39NePuoCPooooDcu+A6bVybqo9p64M9eZ2HZVRJi6r1mVviANRYnpVJ6bMB1DHjPJUM4JUaH9R/m9Z5xjgctu+JBt5MOh/g1rMU9HELBLiMo4BzVqjVzreJcop2Ud0YrRUrzDwFrWTSfhPwn9qiq7UZKSyim1gKs3D+epYbEWqgAxzRzwyAbq6MW8QbKsM4xt5b5zVZq8cqdok1jaBFtUkjWRyJGDaS7xuoSTycAMTp2OPTrWRAQ9qlyBL3scTM+so2llKMTDpzhh3mkRKAXy/TLMPCVRzxe3EEqW8Kd0tsROwXLYMEMEkrNnGru4TgADALHB05Clp2p3Fs4WSKVtGNKyyuWCl7mTxFlyxZLhVLYGRGv3Jw9pubSeN41EjQCBCowG198sruR0OmUke/WgOR2lXJgLyRqX1xmKRVwO9jmindpASQSxUHC4HiOBjYV7mDjdxMkEVxpxBGix4A2Vo4tGor1OhE679c75qwv2o6mBe0iIFwlzhSU8aAKMkDLALrCg5A1DIYDTXcna3IZmk7hCDNHMFdmcakt1tzqJHiyEQ52Iy431ZAkoQXNBXHWrk3aVIpn7mLu+9t47cEyMzoI0aIHWMFso7HH9wRvs4LXmbn6S+jKyxpqJTx7scIoUfFvqJzls9CB5UIKtV4uOQ75YYXilaQS2qSaVZwVWTTphwCc5EwAGwyzjGMFqPV94LDxpVgkiWRo9MJiVyhVlilQw+Bjn42QA7HDAA4oBC05V4nD3MkbkfWoIx3gIzGDPGxVvC0YWHWM5BCrsdqE5F4oqowLqXUyqplKvg92HbSSCCGaJW/1YB6V5xHjXFUtkZw8cYmfxjq8kuWwdz0CsAAAMEjfNPOFNxuIoqI7AZiWNhGR4Ej8GMggBViP3LQkSPZpfC3H1gbWIdEKPqyrs7guNQ0Kp1t0IzrO25qt8d5auLZY5LgY74vpy2piU0Fy3/7B9+anLduLykLG0rERq5AwNCws4TLMABjSxAB6ZPrUfccB4lP3cckdxJpjaRA2SAjZLNknAzp89zge1CCt0VNJybeFkUW76nZ1UbeIowRgDnGzECoWgNSaWk++pB5KTMlcJRPTqA8E1KJLUeJKVSSjiQ4EpFLT2CWoiJ6eQyVplErzidcx8JW5gYfaAyDWRSxFWKnqCQfurbLd6zXnvhoiucjo+T+GP5FXdBbhutnLvhjkrVXHgnOFtFw82s1uWYtMe8GklRJC8YZQ32gWHpsM5zVOorrFU0KftJtxL3kNmkYLQ5XTGw0RujFRkYBwrKDjcSNnOFw9tOeOHeGZ4FEipLrTu1+tcvZumCqlACY5hk4wCdt8HMKKAnuZOOQzxW0cEHddxHoY+HMhwgLnSOpKs2+d2NQQFK29qX1YKjSpY6mVcgY2XUfE2+yjc0nH1HzFCVy8C1/YtC5R+o9OhHqKb1f+PcIE8e2zrup/Y+xqgspBwRgjYg+VaabfWR8zp+k9A9HbhfdfR/6/Q8q6WvNXE0EBETFVijEQaFiGWF4nRxt48FYfENsafWqXV8XtOuoo4UaFO7FssShtY1xhY4iysCCNXdNuOhPtW45Y0lvr+4VEiieJIRHMCfBpayt0gaTvH0gY7pjp8izDc0+seer9Wa4aFWKqSp0qjAzxxxLIqkEuh0wk6RjOjcZGU+Jdp7GSQW0QWNnLoGG66o4lYaQSoDOjOwGzd44OQzAp3vaVcq0kbQxIWaISqUydUPdKww3Qkwp1BIwfPBAkQXm7iZEmgSgMO7YrG3hYnu8qceCQj6rI3xgdQMe33afel/C3d4gSBl0qT4I9DscqMMzam9s48q9TtQuAFUxxFVMhC4IB1LME1aSNWhpmfPUsqknIyac7kkkkknck75z5mhBcr3tUu3aIppj7sHIABVnMvemTSRtuEwN8ac1TKKKA0B2pMtXT0ma46PWpHQalkam4pVKNBoeRNT2FqYRU9hrRIrTRJ27VWe0m3zEjeYP+1WS3qC7RT/7YfMfqKjT8XROZqF7JmtFTnAOUZbxJGgZC0eMxePW2po0XSFQru0gGSQBgk4AzXDcnXYODAwzLHCN13klGY16+YPXpXoDnENRU23J1yFyU8WvQE+0T3QmyPs6QjKTvnxDbembcCnEfeGJhHoEmvHh0ltIOrpu22OtAMK7hYBgT0yM/jXFFCU8PJoPDeMLcK5jBBXYBseY2OAemaot7dNJIWfGo9cDFSnKV3pn0+TjH3jcfv8AjTfmO07u4b0bxj/y6/nmqtcVCxx+B6DXaizV6KFzfSTUl2z2fwIyr1F2iLHHCotvgS0ABbCkQki4207ibRGD6FWPXOaLWlQc48NuEtYbqGRe7hgtzJpQhRqiWdt2JXwISHUAjUdupNo88e2Xabbr3jm1LySz6+6JXThoIkYE6fFmSM7YGzedMrjn+3CRBbZXOZ5WZviRpZ520aseLMXcqzZORtsQCHc3MHCkhhYW/j75nOhYwwEauq6ismVBd1kC5I+rAyRvTbg3H+HzhYJ7eOEFNIfRGNOk3bZaYYdmKNarqI3ZGO2cmCRtZ89wwXvfwxOI3t4onjBRdDRmJm7vYjQxjwcgEiV+hNJc58yWtzbxCCMpMSJJSAArFlKlHJAZjHpTSR4cSP0PV+nNnDJSwls1jLyR4cRJpjVYo13jiZSwEwkchcFlOknoBQ7kDW2k6hqOGA05GdiF+zn08qkgSr1hvtvXlFAaA60mVp28dJmOuKmerUhELSqLXQjpVI6NkOR1EtPYVpGKOnkMdaJMrzY7tlqqdpN34UT1Ofw/wVcYRgZPlWW848S765OOi7Vt0cN1ufA5eolxg85durqNJvo0TSK6qshERkC6WEinIHgYMgIPtUjb85Xzzxl1eXF0s3dhTlpI3aQRqcEqFMjYTBA1dPKo/lnm6SyEgjVW7zB8RYaWVJYw3hYZ8M0mx2yQeoFTvFO0hGvILiG2T6hXQCTcOrkt4kXZWDPL4gdwwz0ruFE6h524iizh4dnUSbxadBZ4I4pEGMbGGJV/7dtxUdPzDxA27wzRvJG0Sx/WRuSqxlpVdW2IYBJDk5GFb02f8K7UXRk7+CKZFSCMk51kQMzg6iTuWYk/PbFe33P8rwxosQ1TQ3MMhK4EglkxGUIPiaMKAC2TktudWaElNk4ZKpw0UgOSMFGG65LDp1AByPY02q7XHalLKkySwRMsouB4dSFPpAOcEEg4YRHcHIQj7W1MhhLnSoyd9vkCT+QNCD23nKOrDqpBH3VZ+b7cPHHMvyJ9m3Gfv/U1VKuPB4GurFolBLLkD/xwy/IeX3Gq93suMzs+jWrardM/xLK/OP7lQQjO+SPY4/PBp7wngktyWEK6ioyf2GfU71N8vciy3DqCDuen81qljywluiQxHSEIZ3H238ycdQPStspPpHqcyqEc7p9DGrLlWZzuun59an7Ps5Y/FmtwueDQmJnRVLbMWA6kbH5ee1RJkVfQVEZZIlDazPYOzZfMU4/6cL/aKurcQX51weKL6H8DWeGYlLbs4X0FM5ezUZ2FX/8A+rJSi8RQ/aFQCiPFSZhqTeCkzBXAUjvKYxENKJFToQUqkFQ5EOYjFFT2CKuooKZ8W5hitRlvF/pB6+1YczeIleyxIZ838dEEJVT4m2FZfLJk5xv5+58zVz5riF6ouYuoXZR5qPLA+0KpNdnRwUa/PuVdbp7KZrf0aymujRZuUudjYJIFhR2YghycFSMYzkEMARkDbq3XO09D2su0ozah0+uVIg52Ezw6QvgPjCxsmcb96+wziq5y3x+C2jfvLdZZGI0s6xyDTkZGmRSFIwTkDxasEgDecPOdgJoJUtDG8dxNIzIkaeBmk7kBUIDFQYfCcD6o7+NquFEc2naqIpHP0FST3erU5LDQ6vJlimQHl1sR6yGmp7TY+8ib6DGRE8rKpcEYmxrQfVgBVCRRoMHTGmnfIITHNPDjr1Wj+MHppJ/+7mn0FtQJzC0cRkzqHUA6Fy/t+ceHSylXtY0RnVVP0a2UBSLVdbsuDHgx3DYGr+v18IyJG3De1dotGbcSd3HBEheTUyrBI7/Fo+0GQNgDPdKfQBrw3tG7m0+iCDXD48B3BI1i5B3EYGcSxdR/8TdNY0S19x7g8LtGlv3uU0iRY4yEJgto8rqb6wq8Uj5bGWdvJyaoPDOGtM4UdPM0BfbrtHkve9QWijWjRodbHulaJoiAMAH4mYbDH45s3Zdy33LMG6OM7+q/7Z/Cm3K3KaxqCRVwt5xEykeRG1a5R3LBtrm65KSHbWUdrqCY1OSc/wBqnyHvUZLd46fidhSvNPEkyHyMAb+/p8zVRN5LctiMEIPP+c9KsaelWQ3t8GGpn6qe19SXk5kKE6CW8iB0Pt71C3PFpTnQij5k5/LpU3acmM6Al2z9/wCQqZseWo4/iVdXXxEt/wDzmrkVTFZXJTds3wUFFvm3BjAHkGB/LrUpbSSthZU3823UfgdjV8bhYIwNGfZQP0pseE4PVfw6fjWmVsn2RmvzKLxTgEy40M2G+Fh+48vzqGZLlCQS+3qjH9OlaZNZHcscgdPLGOm2aZSWgzknOfPFa7LXgzSK7FdxvurCle5HqKxaG6ZPhYj5GnkfME69JDXEl6Pf4ZF1almu92B5im9xxSGMZZhWUSccmPWRqZySlviJPzNTH0f70g9Q+xeeM9oA3WEZ96pN3ePI2pySaRoq9VTCpeyivKbl1Jfl/jXcPhv6bHf2P9wp5zLwUD66LdW3bHlnow9jVcqxctcbC/Uy/C2yk+Wfsn2NY2RcXvj+vmdfRXwur+yXvh/dfuv9n9eVdoqX5h4J3D6l/psdvY+h/amPDYFeVVcgLnxEnGw3O9bVNOO5HPs01ld3qZLEs4+vIV4jwwxCMn7aavkfMfgR+NMau3NSK1v1GRhlGQMjYHHrsapNYUzc45Za9J6SOlv2Q6YT+vmK28Bdgq9TWscl8rhFBIqs8icv62DkdcVrVvCEUAVsOcjonSMCmV5dCMEtlieijqSeg9v8NTMMGhDI2Om2fntSPCuD965lY5O/+H1Pyrapxq7ZfgYNSkuOF4leg5dknOu48KeSDr8vl0q6cP4KFUAKFUVI21ivU/8AHt7fIV5dEt4V2A6+nyrCEH06LOcGV90rGpT5aSXRLhfkNXnXOlAXPn5AfzSTK/TAO+wC7fiaerEsew388mmV1csxyNsbdP5q1FdkVJcdRpdXBB2TOPQ7/fimT8b2wR8tXX5Z86kHZs+LB/Ufd/FML/BRsaDuCcglh69f5reorujXu8BE8UQrjJHy3rqK5jcfF0/zbFRkyBkzoHXqDjr0pCzyucDOcZqtqKuMxNsJ84Zg9FFFVyyegV5RXSYzuSBkZxv+AyM/jQHNFFFAFFFFAWzgXFFnjME25xgZ+0Pn/cP2qA4twtoJCp3HVW9R/NNI5CpBBwQcgjyq4Wtwl7AUfAkH5HyYe3qKrSXqpbl0fU71Ul6RqVM3/Fj91+8vdfn4f9GHNnwW/wD2H9EqH4XZmWVV996meb0wsAPUKwP3BKfdn/C9b6iPOsqf6a/X5lX0sv5uS/t/xRpHK/CxHENvKrNYWutsnoDTS2hwAo9hUlGdJKjyUjHz6n9a2OW1ZOeo7hO6Pevj7IIwo2GPU+vsKmIcBcKMAbegHrTGwhKr4sZz1x5k+XyG1O7mYgBfU4/mlMd3Jpslg8SfAO+w/M/xXcYIQHzIz95P/FAhGn3/AMxSgTw7+X6VceDQhojA9f8AmuJHB2C4z5il44gSSvT0bfPyrnQFyTkdNgMDOc1mYsirjIJz9g5+flUFzBKwYlR8Q8vPI2P4YqWv7gMzAHJO3sMn9gPzFR93bkYZ/bAz5YFWY8cs0tZOeHw/VeLGdt/f3rsAR7eZwT94GP3oV/tY2P5fOmhu8uxOfLG/pt5VhJZMt2DAKl+WuWJr6VooMFlUNghjsZI4sgIrHYyBjtsqsfKoipblu/uYpGNorM5VchULnCyxONgDj6xIx9+POuaXxxDyRdOzKsZODKqsMkSNCszMseBksRDLgYGdOOtIQcp3TjKws2dGMYPxxCdPPqYjrx6Z9DVhsecOJRwNpifBeOVJe5P1ZkknYFG04+saZwPUbDYkFHhHNvEhJHHHsWaOGMNGMI6xLbppJH1bCMEZGPic+dCSIn5NukeKMxEvKcIoIOdgwOoeDBU6s56Ak4xXP/pC50O5jOF09PFrLtCqomjOWPfKQNs4fGSpFTkXO96yxGOIiSN/pEbpHhRGkX0fAjVcd2ArDV5bjbFcWvM3EIXUSRSFYVt0eMxFPBZuLhFY6cqRuST5Nk7YoQRU3I16mNcDLqYqNTIASBIepbGMRSEN0IXIOCMteI8s3MCM80LIiyd0WOMa8OdIOfF8D7jI8Jq3pzpxWURmKKdtHfMuI2de5lSNEQKExoQI2l//AMje+YLjHG7+7jZJdUkad3O+iMYTKHTI5RfDkSMST5saArarn2+dLWd20Th0OCPz9j7V7Pw6VBqeN1GwyysBuXA3I8zHIP8Awb0NN6PlYMoycWpReGi53dut9AGj/qL0GehOMqfntg1bez/hRRN1IK7NkdD0wfQ5qg8iKxvECsACRqBPxDfYDzPnX0bYWIMLAAAsPxPkT+VU1L1ctnb5HZ1Ulq646hrE+j8JY6MZcOiy2fT9TTiKArqPmaV4NGAN/X9K4vW8IOcZJ+/rt+lZ28tI5ClhMUsBnc74/wB6XMZYg+Q3/KkeFnKnPnn7tv5zUpEngU49Ks0tRzgrTTfUQ+E79K5ludODjPpjy/en5jU9aZTRBenX2/jzq1HDNMsobd6FIzsfTH8eVMbq+LDc4T1Ox29s7VxxUMV2JXHUDzqKe4041KzY6Hbp7Z6CrMYJ8mhzecC0cgHixgdF9/XO350mrCQ6pDgevtSMpLbn4fIDfPtk9PupH6duSfIYUeQ9SR54rJruSmccVuSfCuwzhB7ep9TUTxe5AdcbkIoO3pnp+Jrq+useL+0k+f8AnrURcXZc5jfQu/XByfXB6CqkpyUU0+PE2xgpNpmUVYuS+Yms5ZnjTXI0JVAd1BV45dTYZTgCInr5dDmq7Vj5F5iis7nXPH3kbBVYbHTiSNywBBBOEZfLZz8jVLg/u+0G5jlJMEMTgW/hCMAO4WQI2ktjDRzOPkylcEA1LP2m3S2kMvcRj/3E5DFD3ciuNToNTFsh3fcY2IGTuKYxdpCq402cZVfoyqrNqytslxEmo6Brdo5Y0ZiNxGRgahpacH59NtbrbtbRyBElTx+sjamyCM6TsGXO+lcacHIkXm5+kmiS0hhjZWto7Ua18YcpDGzIwbAy0a4+7IzSF12m3MiSoyQ4lMrHwvlTPHJHIVOvz712GrOCQB4QFE8va1CBHIbTXIuVKl8BVBsyrA6DqfNtnO2kkEZqvjtAP0dYPo0WlLZ4FO+QzrhpR5AkgPjGS4DavKgFm7Vrsxd3oh/omDUA4bRoKY2fAIBY5x1PsKaSdoly00srCItKI9Q0kAGOQSoQAd/HuQ2QQSMYwBIN2oP9KeYQhUeJImiVyqlVnEx6DcEa48YxpcjfzZ84cz292g7qIxPmJvCFCtiBUkEuwLOsieBhtpkfYEksIGHHeb5buJI5EjVUYsCikMcgKAxLHUFA2892JJJNQVFFAOuF/wBZPnX0Vylx1xCok8QwN/P8fOvnXhf9ZPnW78t/0R91YSSfU2Qk49C2rcDvPCdjlv1z+tQ13xHVGcDYAsDn/XpI9jTiOTDx+hBH4/7004hKIIpCgBc5OD5LnVkD51lKiU2lE1StUctklwS7YoCykH7Q9qslhdruuQVrMF5yxhmGCQBpB9sjr0Hr1qX4TzCjMTnSTlsZ2xjP49asLSTri3JfAqfaIylwaFLbg9D0pjdWgbOOtQEHNvi2Y+mD0NSVhzCkx07B8Er5avUb+dbNk4ckqUJEBxG4CkqfI0wkvVxgfodvxp9zTZksWU9Oo/c1SpQynOT+OavVpSjkqyTTJ654gunUDnG2P86fnVeuOJ752/YfvXtixdjgjbB38znpTDi6ZXUmdPXcYOP0rCU4KXq5d/n4GxRbW4XveIrJsuQuk7/IHOB/NR1nbsyBvUny/wA/wV5DakRAnOWJ0j/OtSEQfSABjH+dK4+osjBOuHj8vrkv1pvEmZTU5yhxa3t5y91B9ITRhVIU4bUh1YbY+EON/wC6oOisjI0Ww5q4YsMLzWweRQEaNYIF+GOzDOzggtqeKdgcZ+ucHGAWRteZuHSXMatZqsT3QeRn0jSrMwLFhltOlwTHnSujbPUUCigNGseaeEO5WSyMavK4LBUOEkyurrmIrs2lAdO+Ogzza8y8J1GOW0wpnVu9CIfCBGu6hsouQ7lFJB6b5OM7r0UB3cY1tg6hqODjTkZ2On7OfTypOvTXlAFFFFAL2L4kU+9bpyrLmEfIVgqtg5rZuQ70NEB7CoZki23kxVVI+X3E01u4detl8UixlTH/AHIdJDL6jxEfPNOLxcxN6ikOFcTUsqnd484XpqVsAj9/nir1T9nKK1sclBurJDIe5LYB+FuoO2dzuf8AN6WETxrvlSM79Oo6fhXfOFi8M5mXeNm2b0PmDikp+JTSR6WfvE+LJ3IOP42rqRllIpuBJ8MicgZcBTnc9B7EDpTu4jki0k+IeTLkY39x12zVKFyVPU4qbtuNSCPZiyA5K+Yxt19N6iSYUC3WPMhdNMpJ6gMMdeuD51FPhlGlQc5Jx1UZIPhycdKgbW+QT6xnSd8efuKdjjixyZK4boT0zggjP7+ta9mHwZ4EpxpDspxg49D7D2601ilLKAxAQbb75/2pzf3BIeQbq+522zk+22D+tQyNnrkDz6/iKramKdbaxnz+upsgluSY7Mb4cNkAEYO+2T1FcwcXdRhNx7jNP+H8Uja0dc5YfFt6dME9Kr3FL/EhCnw+Wn7utcWvTyms44LzsjHgplFFFbzEKKKKAKKKKAKKKKAKKKKAK0Ds54nghfQ4rP6luWuId1OPQ1DJR9BQnP3j/iqhxfXDdI6JqBOHHoN9wfIj9M1P8GvRJGCK74zbagHG2difQ1Y089rwYzjlFX5gvwUWJyfFkqeobA6fM/tVU4bdGJtGQVfYE74+71q58RgWWMwSHOcMr7BkK9CuPfIx1qmca4LKmT1wNRx0Yf3r6e69R+FdOuSxgqOI/wC6RwQD9YMDB+164plCDGx1dD1FRtpxBT8ZIYdG/mpJrnvWwWGvHXoDgdR6VscvEhRaOSpDZXIGcinfEbrvcMQdQAH/AHAfxURHxbQcOgYeWSacw8RVg2lfTZjtjzAOQfvplGW1j+zumCFDk+IEZzt5bD76k+IWQ8OABnG/rnA/D2qpXl8obwrjONs5xj7yRTq2umZQpz7ewHz/AM2rl66rfiWcYN9MtuUL3d8I+9jUAlti34EgD/uzUM/eeQBzvuPxqUjIGSRvv758sk/OkgSP+P4qu9RGKUUuDJVN8lOooorEyCiiigCiiigCiiigCiiigCvVbBzXlFAajyFzFkBSfY1pMDhhpPwt+XvXzpwfiRhkDDpnf+a2flnjolQDNR0Muo05w5YZ4yobSynKMPIjcfvv71Uk43JgQ3WA6+JWOAWG46/3Zz861qRBIuk9R0P7VnfOvJLSfWRfEOq9M49PeuhTamsM0yiVPiXDGeT6tfu2GfMb5qKuNanDAgj5+XoalIGmgGr41GQdyGUgdD6Y649qb3XGzKPiwTt4gPyPlVvcYIRsT3hOtj028/xH+ffTm6scDBO48vX5UwtGKvuPv8jUlDw3W2oIznzGQAdv9RGffFQ5IMYxIDpAyWz8tvxq0Q8PYMFUHI2z/nlTnhfClVfFbhcjOQdwQPPNcSXrpnSxHXGtg23ngYP61xdXduePAt0Vd2N47YKSd/fPnR3q+uPzptdcSdl8RJ+7AH81EPcb71z+WW8IgqKKK6JQCiiigCiiigCiiigCiiigCiiigCp3lrmAwOATtUFRQG/8E44sqjfeptlVxhuvkf5rFOTLt841HrWucOkJQZNQm0zPqRHHOVwSWzobB8WOvoGHRhVH4lyxoP1sa+uVJAPuD1HyORWx23iBB3FQfH4V7s7DbpVqFrNbiYjccPeNjp1Y646Nj3Hn8xTSV1zlWfPv1/EGtC4xZo2tSoIXBHsfY9RVEtRrdg24wx+8dK3bsoxwPeG8WdRu7Y6dT+flUjJfa1G/SqxGd8f55V2kxGcGuZdV7RshY48ErPMBvmmUk6faJ+QGfxpk8pOcmuI1zWMakjY7Wf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8202" name="Picture 10" descr="C:\Users\Akis\Desktop\greenhouse-effe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88840"/>
            <a:ext cx="348200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://4.bp.blogspot.com/-VGlZyDlKbRs/Tc3akb4-NaI/AAAAAAAAA2M/fVwoGAzHt40/s320/image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205" y="458112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25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988840"/>
            <a:ext cx="6876256" cy="486916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l-GR" sz="2400" b="1" dirty="0" smtClean="0"/>
          </a:p>
          <a:p>
            <a:pPr>
              <a:buFont typeface="Arial" pitchFamily="34" charset="0"/>
              <a:buChar char="•"/>
            </a:pPr>
            <a:r>
              <a:rPr lang="el-GR" sz="2400" b="1" dirty="0" smtClean="0"/>
              <a:t>Εκπομπές ατμοσφαιρικών ρύπων</a:t>
            </a:r>
            <a:r>
              <a:rPr lang="en-US" sz="2400" b="1" dirty="0" smtClean="0"/>
              <a:t>: </a:t>
            </a:r>
            <a:r>
              <a:rPr lang="el-GR" sz="2400" dirty="0"/>
              <a:t>οξείδια του αζώτου, το μονοξείδιο του άνθρακα και οι </a:t>
            </a:r>
            <a:r>
              <a:rPr lang="el-GR" sz="2400" dirty="0" smtClean="0"/>
              <a:t>υδρογονάνθρακες.</a:t>
            </a:r>
          </a:p>
          <a:p>
            <a:pPr>
              <a:buFont typeface="Arial" pitchFamily="34" charset="0"/>
              <a:buChar char="•"/>
            </a:pPr>
            <a:endParaRPr lang="el-GR" sz="2400" dirty="0"/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Όσο αναφορά το κόστος  υγείας έρευνες στην Γερμανία έδειξαν ότι το </a:t>
            </a:r>
            <a:r>
              <a:rPr lang="el-GR" sz="2400" b="1" dirty="0" smtClean="0"/>
              <a:t>91% </a:t>
            </a:r>
            <a:r>
              <a:rPr lang="el-GR" sz="2400" dirty="0" smtClean="0"/>
              <a:t>του κόστους αυτού οφείλεται στις οδικές μεταφορές, το </a:t>
            </a:r>
            <a:r>
              <a:rPr lang="el-GR" sz="2400" b="1" dirty="0" smtClean="0"/>
              <a:t>4%</a:t>
            </a:r>
            <a:r>
              <a:rPr lang="el-GR" sz="2400" dirty="0" smtClean="0"/>
              <a:t> σιδηροδρομικές,</a:t>
            </a:r>
          </a:p>
          <a:p>
            <a:pPr marL="109728" indent="0">
              <a:buNone/>
            </a:pPr>
            <a:r>
              <a:rPr lang="el-GR" sz="2400" dirty="0"/>
              <a:t> </a:t>
            </a:r>
            <a:r>
              <a:rPr lang="el-GR" sz="2400" dirty="0" smtClean="0"/>
              <a:t>   το </a:t>
            </a:r>
            <a:r>
              <a:rPr lang="el-GR" sz="2400" b="1" dirty="0" smtClean="0"/>
              <a:t>3%</a:t>
            </a:r>
            <a:r>
              <a:rPr lang="el-GR" sz="2400" dirty="0" smtClean="0"/>
              <a:t>  ποτάμιες, το </a:t>
            </a:r>
            <a:r>
              <a:rPr lang="el-GR" sz="2400" b="1" dirty="0" smtClean="0"/>
              <a:t>2%</a:t>
            </a:r>
            <a:r>
              <a:rPr lang="el-GR" sz="2400" dirty="0"/>
              <a:t> </a:t>
            </a:r>
            <a:r>
              <a:rPr lang="el-GR" sz="2400" dirty="0" smtClean="0"/>
              <a:t>αεροπορικές</a:t>
            </a:r>
          </a:p>
          <a:p>
            <a:pPr marL="109728" indent="0">
              <a:buNone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Διαρροές πετρελαίου από δεξαμενόπλοια</a:t>
            </a:r>
          </a:p>
          <a:p>
            <a:pPr>
              <a:buFont typeface="Arial" pitchFamily="34" charset="0"/>
              <a:buChar char="•"/>
            </a:pPr>
            <a:endParaRPr lang="el-GR" sz="2400" dirty="0"/>
          </a:p>
          <a:p>
            <a:pPr>
              <a:buFont typeface="Arial" pitchFamily="34" charset="0"/>
              <a:buChar char="•"/>
            </a:pPr>
            <a:endParaRPr lang="el-GR" sz="2400" dirty="0"/>
          </a:p>
        </p:txBody>
      </p:sp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210816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anchor="ctr">
            <a:normAutofit/>
          </a:bodyPr>
          <a:lstStyle/>
          <a:p>
            <a:pPr algn="ctr"/>
            <a:r>
              <a:rPr lang="el-GR" sz="3600" dirty="0">
                <a:solidFill>
                  <a:srgbClr val="5B6973"/>
                </a:solidFill>
              </a:rPr>
              <a:t>ΠΕΡΙΒΑΛΛΟΝΤΙΚΕΣ ΕΠΙΠΤΩΣΕΙΣ</a:t>
            </a:r>
            <a:r>
              <a:rPr lang="en-US" sz="3600" dirty="0">
                <a:solidFill>
                  <a:srgbClr val="5B6973"/>
                </a:solidFill>
              </a:rPr>
              <a:t> </a:t>
            </a:r>
            <a:r>
              <a:rPr lang="el-GR" sz="3600" dirty="0">
                <a:solidFill>
                  <a:srgbClr val="5B6973"/>
                </a:solidFill>
              </a:rPr>
              <a:t>ΑΠΟ ΣΥΝΔΥΑΣΜΕΝΕΣ ΜΕΤΑΦΟΡΕΣ</a:t>
            </a:r>
            <a:endParaRPr lang="el-GR" dirty="0"/>
          </a:p>
        </p:txBody>
      </p:sp>
      <p:pic>
        <p:nvPicPr>
          <p:cNvPr id="11266" name="Picture 2" descr="http://tvxs.gr/sites/default/files/imagecache/node_image/article/2011/41/72616-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533" y="5157192"/>
            <a:ext cx="2968419" cy="163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t2.gstatic.com/images?q=tbn:ANd9GcQzqnq-l0QEEnObx99pAWB-kenBEvkQM_h-EltLkqVsmWsIqpj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212976"/>
            <a:ext cx="2314575" cy="140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97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916832"/>
            <a:ext cx="6228184" cy="494116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el-GR" sz="2400" dirty="0" smtClean="0"/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Το </a:t>
            </a:r>
            <a:r>
              <a:rPr lang="el-GR" sz="2400" dirty="0"/>
              <a:t>οδικό και σιδηροδρομικό δίκτυο, τα λιμάνια, τα αεροδρόμια </a:t>
            </a:r>
            <a:r>
              <a:rPr lang="el-GR" sz="2400" dirty="0" smtClean="0"/>
              <a:t>καταλαμβάνουν σημαντικό </a:t>
            </a:r>
            <a:r>
              <a:rPr lang="el-GR" sz="2400" dirty="0"/>
              <a:t>μέρος </a:t>
            </a:r>
            <a:r>
              <a:rPr lang="el-GR" sz="2400" dirty="0" smtClean="0"/>
              <a:t>γης</a:t>
            </a:r>
          </a:p>
          <a:p>
            <a:pPr>
              <a:buFont typeface="Arial" pitchFamily="34" charset="0"/>
              <a:buChar char="•"/>
            </a:pPr>
            <a:endParaRPr lang="el-GR" sz="2400" dirty="0"/>
          </a:p>
          <a:p>
            <a:pPr>
              <a:buFont typeface="Arial" pitchFamily="34" charset="0"/>
              <a:buChar char="•"/>
            </a:pPr>
            <a:endParaRPr lang="el-GR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Μεγάλος αριθμός ατυχημάτων στα μέσα μεταφοράς</a:t>
            </a:r>
          </a:p>
          <a:p>
            <a:pPr>
              <a:buFont typeface="Arial" pitchFamily="34" charset="0"/>
              <a:buChar char="•"/>
            </a:pPr>
            <a:endParaRPr lang="el-GR" sz="2400" dirty="0"/>
          </a:p>
          <a:p>
            <a:pPr>
              <a:buFont typeface="Arial" pitchFamily="34" charset="0"/>
              <a:buChar char="•"/>
            </a:pPr>
            <a:endParaRPr lang="el-GR" sz="2400" dirty="0"/>
          </a:p>
          <a:p>
            <a:endParaRPr lang="el-GR" dirty="0"/>
          </a:p>
        </p:txBody>
      </p:sp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210816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anchor="ctr">
            <a:normAutofit/>
          </a:bodyPr>
          <a:lstStyle/>
          <a:p>
            <a:pPr algn="ctr"/>
            <a:r>
              <a:rPr lang="el-GR" sz="3600" dirty="0">
                <a:solidFill>
                  <a:srgbClr val="5B6973"/>
                </a:solidFill>
              </a:rPr>
              <a:t>ΠΕΡΙΒΑΛΛΟΝΤΙΚΕΣ ΕΠΙΠΤΩΣΕΙΣ</a:t>
            </a:r>
            <a:r>
              <a:rPr lang="en-US" sz="3600" dirty="0">
                <a:solidFill>
                  <a:srgbClr val="5B6973"/>
                </a:solidFill>
              </a:rPr>
              <a:t> </a:t>
            </a:r>
            <a:r>
              <a:rPr lang="el-GR" sz="3600" dirty="0">
                <a:solidFill>
                  <a:srgbClr val="5B6973"/>
                </a:solidFill>
              </a:rPr>
              <a:t>ΑΠΟ ΣΥΝΔΥΑΣΜΕΝΕΣ ΜΕΤΑΦΟΡΕΣ</a:t>
            </a:r>
            <a:endParaRPr lang="el-GR" dirty="0"/>
          </a:p>
        </p:txBody>
      </p:sp>
      <p:pic>
        <p:nvPicPr>
          <p:cNvPr id="12290" name="Picture 2" descr="http://www.greenbelt.gr/photos/upload/filadio13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348880"/>
            <a:ext cx="3000375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greenbelt.gr/photos/upload/filadio13_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501006"/>
            <a:ext cx="3079254" cy="168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s.enet.gr/resources/2011-10/rena-thumb-lar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869160"/>
            <a:ext cx="3046450" cy="182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65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224136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anchor="ctr">
            <a:noAutofit/>
          </a:bodyPr>
          <a:lstStyle/>
          <a:p>
            <a:pPr algn="ctr"/>
            <a:r>
              <a:rPr lang="el-GR" dirty="0" smtClean="0"/>
              <a:t>ΦΙΛΙΚΟΤΕΡΗ ΕΠΙΛΟΓΗ ΠΡΟΣ ΤΟ ΠΕΡΙΒΑΛΛΟΝ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59416"/>
            <a:ext cx="8280920" cy="4337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48264" y="616530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(2011)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3423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2249424"/>
            <a:ext cx="9144000" cy="4608576"/>
          </a:xfrm>
        </p:spPr>
        <p:txBody>
          <a:bodyPr/>
          <a:lstStyle/>
          <a:p>
            <a:pPr marL="109728" indent="0">
              <a:buNone/>
            </a:pPr>
            <a:r>
              <a:rPr lang="el-GR" b="1" u="sng" dirty="0"/>
              <a:t>Τρόποι ανάπτυξης</a:t>
            </a:r>
            <a:r>
              <a:rPr lang="en-US" b="1" u="sng" dirty="0" smtClean="0"/>
              <a:t>:</a:t>
            </a:r>
            <a:endParaRPr lang="el-GR" b="1" u="sng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A</a:t>
            </a:r>
            <a:r>
              <a:rPr lang="el-GR" sz="2400" dirty="0"/>
              <a:t>νακατανομή</a:t>
            </a:r>
            <a:r>
              <a:rPr lang="en-US" sz="2400" dirty="0"/>
              <a:t> </a:t>
            </a:r>
            <a:r>
              <a:rPr lang="el-GR" sz="2400" dirty="0"/>
              <a:t>ζήτησης στα διάφορα μέ­σα μεταφοράς σε όφελος των σιδηροδρομικών και των </a:t>
            </a:r>
            <a:r>
              <a:rPr lang="el-GR" sz="2400" dirty="0" smtClean="0"/>
              <a:t>ποταμόπλοιων</a:t>
            </a:r>
          </a:p>
          <a:p>
            <a:pPr marL="109728" indent="0">
              <a:buNone/>
            </a:pPr>
            <a:r>
              <a:rPr lang="el-GR" sz="24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/>
              <a:t>Αποσύνδεση της ανάπτυξης των μεταφορών από την οικονομική </a:t>
            </a:r>
            <a:r>
              <a:rPr lang="el-GR" sz="2400" dirty="0" smtClean="0"/>
              <a:t>ανάπτυξη</a:t>
            </a:r>
          </a:p>
          <a:p>
            <a:pPr>
              <a:buFont typeface="Arial" pitchFamily="34" charset="0"/>
              <a:buChar char="•"/>
            </a:pPr>
            <a:endParaRPr lang="el-GR" sz="2400" dirty="0"/>
          </a:p>
          <a:p>
            <a:pPr>
              <a:buFont typeface="Arial" pitchFamily="34" charset="0"/>
              <a:buChar char="•"/>
            </a:pPr>
            <a:r>
              <a:rPr lang="el-GR" sz="2400" dirty="0"/>
              <a:t>Οι συνδυασμένες μεταφορές να λειτουργούν με βάση την αρχή « ο ρυπαίνων πληρώνει» </a:t>
            </a:r>
          </a:p>
          <a:p>
            <a:pPr>
              <a:buFont typeface="Arial" pitchFamily="34" charset="0"/>
              <a:buChar char="•"/>
            </a:pPr>
            <a:endParaRPr lang="el-GR" sz="2400" dirty="0"/>
          </a:p>
          <a:p>
            <a:pPr>
              <a:buFont typeface="Arial" pitchFamily="34" charset="0"/>
              <a:buChar char="•"/>
            </a:pPr>
            <a:endParaRPr lang="el-GR" sz="2400" dirty="0"/>
          </a:p>
          <a:p>
            <a:pPr marL="109728" indent="0">
              <a:buNone/>
            </a:pPr>
            <a:endParaRPr lang="en-US" b="1" u="sng" dirty="0"/>
          </a:p>
          <a:p>
            <a:endParaRPr lang="el-GR" dirty="0"/>
          </a:p>
        </p:txBody>
      </p:sp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anchor="ctr">
            <a:normAutofit/>
          </a:bodyPr>
          <a:lstStyle/>
          <a:p>
            <a:pPr algn="ctr"/>
            <a:r>
              <a:rPr lang="el-GR" dirty="0"/>
              <a:t>ΟΙΚΟΛΟΓΙΚΗ ΑΝΑΠΤΥΞΗ</a:t>
            </a:r>
          </a:p>
        </p:txBody>
      </p:sp>
    </p:spTree>
    <p:extLst>
      <p:ext uri="{BB962C8B-B14F-4D97-AF65-F5344CB8AC3E}">
        <p14:creationId xmlns:p14="http://schemas.microsoft.com/office/powerpoint/2010/main" val="262548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anchor="ctr">
            <a:normAutofit/>
          </a:bodyPr>
          <a:lstStyle/>
          <a:p>
            <a:pPr algn="ctr"/>
            <a:r>
              <a:rPr lang="el-GR" dirty="0" smtClean="0"/>
              <a:t>ΣΥΜΠΕΡΑΣΜΑΤΑ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" y="1988840"/>
            <a:ext cx="8748464" cy="4869160"/>
          </a:xfrm>
        </p:spPr>
        <p:txBody>
          <a:bodyPr>
            <a:normAutofit/>
          </a:bodyPr>
          <a:lstStyle/>
          <a:p>
            <a:r>
              <a:rPr lang="el-GR" sz="2400" dirty="0"/>
              <a:t>Η διεθνής κοινότητα συνειδητοποιεί αργά αλλά σταθερά ότι η οποιαδήποτε επιθυμητή ανάπτυξη του συστήματος μεταφο­ρών πρέπει να είναι </a:t>
            </a:r>
            <a:r>
              <a:rPr lang="el-GR" sz="2400" dirty="0" smtClean="0"/>
              <a:t>συμβατή με </a:t>
            </a:r>
            <a:r>
              <a:rPr lang="el-GR" sz="2400" dirty="0"/>
              <a:t>συγκεκριμένα όρια που επιβάλ­λεται να ισχύουν για όλες </a:t>
            </a:r>
            <a:r>
              <a:rPr lang="el-GR" sz="2400" dirty="0" smtClean="0"/>
              <a:t>τις αρνητικές </a:t>
            </a:r>
            <a:r>
              <a:rPr lang="el-GR" sz="2400" dirty="0"/>
              <a:t>επιπτώσεις στο </a:t>
            </a:r>
            <a:r>
              <a:rPr lang="el-GR" sz="2400" dirty="0" smtClean="0"/>
              <a:t>περιβάλλον </a:t>
            </a:r>
            <a:r>
              <a:rPr lang="el-GR" sz="2400" dirty="0"/>
              <a:t>και την υγεία από τη λειτουργία του </a:t>
            </a:r>
            <a:r>
              <a:rPr lang="el-GR" sz="2400" dirty="0" smtClean="0"/>
              <a:t>συστήματος.</a:t>
            </a:r>
            <a:r>
              <a:rPr lang="el-GR" sz="2400" dirty="0"/>
              <a:t>  Για την επίτευξη του στόχου αυτού απαιτούνται συγκεκριμένες στρατηγικές και μέ­τρα με προσδιορισμένο χρο­νοδιάγραμμα και μηχανι­σμούς παρακολούθησης και ελέγχου.</a:t>
            </a:r>
            <a:endParaRPr lang="el-GR" sz="2400" dirty="0" smtClean="0"/>
          </a:p>
          <a:p>
            <a:pPr marL="109728" indent="0">
              <a:buNone/>
            </a:pPr>
            <a:r>
              <a:rPr lang="el-GR" sz="2400" dirty="0"/>
              <a:t> </a:t>
            </a:r>
            <a:r>
              <a:rPr lang="el-GR" sz="2400" dirty="0" smtClean="0"/>
              <a:t>   </a:t>
            </a:r>
            <a:r>
              <a:rPr lang="el-GR" sz="2400" dirty="0"/>
              <a:t> </a:t>
            </a:r>
            <a:endParaRPr lang="el-GR" sz="2400" dirty="0" smtClean="0"/>
          </a:p>
        </p:txBody>
      </p:sp>
      <p:sp>
        <p:nvSpPr>
          <p:cNvPr id="4" name="AutoShape 2" descr="data:image/jpeg;base64,/9j/4AAQSkZJRgABAQAAAQABAAD/2wCEAAkGBhQSEBUUExIUFBUVFxUYFBcWGBQWFBcVGBUXFRUVGBQYGygeFxwjHBQVHy8gIycpLC0sFR4xNTAuNSYsLCkBCQoKDgwOGA8PGiwfHCQvLiwpLCwpNSwsLTIsLC8sLDEpKiovLCwsKS0sLCktKSopLCksLCosLyksKSksLCwsKf/AABEIAJgAzAMBIgACEQEDEQH/xAAcAAEAAQUBAQAAAAAAAAAAAAAABgIDBAUHAQj/xAA9EAACAQIDBQcBBQUIAwAAAAABAgADEQQSIQUGMUFRBxMiYXGBkTJCYqGxwRQjUnLRCBZDg5LC8PEVRJP/xAAaAQEAAwEBAQAAAAAAAAAAAAAAAQIEAwUG/8QALBEAAgIBAwIEBgIDAAAAAAAAAAECEQMEEiExUUGB8PEFE3GRocGx4RQjYf/aAAwDAQACEQMRAD8A7jERAEREAREQBETGx20qdEA1XVAxygsbAtxtf2MlJvhENpK2ZMTUY7G5wAlY0zqVK5Df2YHMPTrKsNtBgoDsGYAZiBlBPMgXNvSKFm1iWMNjUe4VhccRzHtL8gkREQBERAEREAREQBERAEREAREQBERAEREAREQBNVvNsFcZhmpMbE6o3HK44H9PQmbWJaMnFqS6lZRUk4vozgOKxOIwFXuavgYahTqjD+JfLzFpJdk79KbLUOXlc3ZfKx4j3v6yW7f3W/asajVMNTekKeRqmdhU1ubZBp4SAQfvGQbejswrYa74fNXpDitv3qj0H1j0F/KetHNg1PGVVLv09eZ48sGfTO8LuPbr68ib4DaqPlYEZrGx52+6eY9JvNnbQJ0cg9Dwv5EdfOcE2ftp6R8J05qeHxyPpaTrd/epn+pGFrcbn/STx9PxmbUaOWJbk7Rq02tjle1qmdTiaTZG3lcWJ9CbgjyIM3QN5gPQPYieM1hcwD2JTTqBgCOB1lUAREQBERAEREAREQBERAEREAREQBERAIptjtIw2Hr1KB7x6lNczBV8N7A5M50zWINvOc92x2qY5zV7vu6VM27oBSXHDi97NfXgBadC3l7O6GLqGqGalVYDMy2IewsMyn21FuEwtidl9OmtVMS4xNNippKUCGjYHNkdTm8RNzryEngq7OXbMwmKxitWp4ZqmpFQoUez8SCtwwNiDqOBErrYyth2CVBUpOQSFqAoxF7XAYXI852vd3czC4FqrYamUNYg1Lu7Xy3y/UTYDMbW6zQb79mzY/E06wxOQJkDI6B1yq2Y5dQQW4G9xLbr6ldnY5gm+FRTbvdfaZ+H37xQ+irwBNhe5sL2Gsk+8HYn3uJqVcPXSklU5jTKGym1rJlIGU8TpxnK9nd66lqdNmVWIJQZvpNi1lucvmdJpw4oZeHKjPmnPHylfmdE2fv/AI84fvM9N2DN4baOmhDJfW+pFjxtcWlzaG9+NxNLuquErhWsTkp1Ec9B9J+LSGYHFUnzU6z1UDDKWpkBl5HwsDJ5snaBp16Yw6tUQBQi97dH0tcgjQ8DcHjykywSwSt+T8CqzLPGkuPFePsbHD9o9emoV9n4iygAWp1uAFuay83bBRQXrYevSHVxlHtntf2kko7Sxh+rBqP85f6TQ767l1dorTqEd1VpBwq5wyur2zKTl8J8Is0yM1q/SNge0bChgr94pIBHgLAgi4sy3BmVR38wTf8AsKP5sy/mJpNyMDi6VY062F7uj3f1F6bAOpCoqhSSdM1zpwHXSanCp/AvwJBbkxdn7do12IpPnsLkgHL/AKrWmfKUpgcAB6C0qkEiIiAIiIAiIgCIi8ARF4gCIiAIiIBbr1wgufYDiZGdr7WxLaUmSkSbC4DMfS+nC/Kbnau0KdJDUqMFAGlza55AesgO0auIxKriKdSirIrKVpNmZQdTmbkTa1vIm814MDny+F/0xanUrGqXL7LrRaO3qoqBTtFmLG2gXuwf5lW1/ee7O2/RwVVqgSjUqVfDUamqLUIHNmXQjha4ker4GvUpCqUPdrcXAUAcCSVGutx4rTWvhip1BB466acjPWjoccny779P0eHL4nliuFXZu/2dpwC4PHJ3gpUqnUMi5lPQgibXDYCnTFkpov8AKoH5TjG7W3nwlYOp8OgdeTLz9+k7ZRqhlDKbhgCD5HUTzNZpnglSdxfQ9fQaxamLtVJdSuIiYT0hERAEREAREQBERAEQTLdSuqgksAALnXlANZtjbX7OA1Qoqk2BLAC/TXnIVtLftc5tjHQdENEr7Fhf/qZnaHjqdfC0HpstQF7gqVOhQ2MgOJooeKgWB+zb04TdgxRlG2Ys+WUJbUTPZnaIiE5sSal7a1GSwtxsEWTTZO2hVUOalLKwuoDC/rrOKnAUyQAo+q2jH7vn5n5mIuzUysdbhSfcBD/uM7/4mOXjXl/ZnWrnHqr8/wCj6KWqDwIPoRKp8008QyfS7r/KzD8jMqnvDiF+nEVh/mOfzMs/hkvCX4Kr4pHxiz6MljGVsq+pA+ZxHZG9+OeqqDF1dc38LHRS3MHpJRutvFiMTgq71qhqGnUp5TZBZSpv9IF/eZsujliW5tcfs04tZDK6SfsRfePbDV8TUZr6MVVSb5QDaw+LxsXeOrhi/dFfGAGDAMDbgbe5HuZnba2dSdKlUArUsWJFyGI4+HqfKROnWnt4J482PalwuKPndThy4cu++XzZKNtbVFcLVWiKJbMlRkZiHIC+Er9nTlz9ph481WCF10WmqqV1BUXsSRfXj8TGwOMXI1JzZXKsGsSVZbi4UcbhiPidF3Z2GmFUuGdmqKL5hlAHG2Tr63lMuWOmj0+nuTh009VJ89evscyarabRu2XEYJadFaFKooTQuzhuJFtOXCbetsenTxdZsgyZQaa2OQZrh7enT7045vDXBr2UkqosPck2/KZdVnhmikl2f3R6Og0ksGRtvuvszqVL+0HX54KkfSqw/wBkzKX9oE/awNvSqD+aicapGX1MxLFB+B60pSOzL2/JzwdT2dJeTt8o88JW9mp/1nFxPWMv8iHYp8yR21e3vC88PiB/8z+TSX7P34wtWjTqGqtMuobI5Gdb62IHOfLGKqeFvQ/lOrVqWRaXQoMvoLAxDTQm66FMueeNJnWf724XlWB9AxP5T2nvThzb95bzIIt5HznJ6VUgFrHKujEEC1/e/wATZU6FWpkNKhVf6xUKgGzAi2a54kH8JMtLij1l+Uc46nLLpH8M62rAi41B4T2Rzck1RSdKtN0yPZc5BJBUHQAmwH6yRzzppRk0nZ6EG5RTaojHaRjDS2dUcEgg0xccdXUTlFDaodKn7zxnIFzXZSCTmzJcEjQcCOM7ftzAUq2HenXUNTYeIE28wQRqCDYg9Z897wbCbD1Gyh2pX8DkcvvdD56SpPR2jeYrabFCpylhl1AABCiw09AJaer4iAL36XHXTX+U85FqWLYcG/UTMo7YI4j497aH1M7Y87gqOM8Sk7N2KwzEnmTa4uOK21ExMU4CvlP+G3A/dp8papbTQ8Dby4cgB66iZVRVdClxe2UG1zqBcj4myGqjfJknpnXBFWxTfxGed8TzY/MlmFwKUVstiftPYZm9Oglb1lHE6W62lp67nhER0arn+DSbtqxxVPR7ePkw+w3OT7sdqU1w2Kp12CCo6ABzlJ/dnhf0mt2dh8uKRdTbnrzpk/rLOz2Hd1rqdFUjhbpz82mfLqXkTVekaMeFQdm82hhDTLqLPoQpBBVhbTUdZztGtJ5ui9FkZ6rlKL2CML2D8b2twlvH7q0hU7wEVFJucjaH1TiJ10mpWK7M+s00s1bSrc3AURTFaoB3hYhM/AdCq8z5yW1sZ5yMCsneK5ViyAquhsoPGw6+czFd3+6OrX/BRqZwzZfmy3ekaMGJYo7V7/U1+9W3Fo0WdjYAaeZ5ATh1WocxL6Ekk6HQ8x7Sf9pOyxXrUxRr51VbVA1wFqX1Ki2pty5W85Fn2I6VHUqaiE+FxwIHBiDrcicd7R3UUYdGXxMrG7DNIUTh3cl0PfCplARg1tLfZI166Tpm6XZ3g2xGKWunfIaeGNGo5ZRnYVDV7tlINtKevGdY5+6KuFnLgZ45kw3j2XhMNisVSGELhXTubYiogSn3SZs1r5rsSbn+ISNf+KZ0FgtyOOdhr6ZZphP5l7U2cJ7cdbnRpcW3hPoZ0mrvCGy6NZRZRpoP+5Cm3fq3UsiOB9QD2LC/AkC/Dn5mZ+LxFRNe4sD9I7wFj0FrTvgfy7lki15GbU/7dqxyX3JI22qZQrlYEnVtOYA4eWvzJru9viadJ2p0ms9QkCwAJsOpBAsL34cpzLZNNa1QKwqI5vZSbqQALnTS+vrJzT7wUAEphgrakE2Ud2VF7A2HnJnDDli5xKY55sTUJHQN1t5f2io6sqoxAZQGzXA8LcuRy/6pJJzrsuolneo2pVCgN9bswLXBNzfKNdOE6LPInV8HrQuuTF2nRzUmH/OMimJ2b1EmstVaAPIH14SpZo5PtXcKjUuVXu26poPdeEh209ysRS1AFVeq/V7qf0ndsRsoHUC3lMCrsvyiiD56bQ2OhHEHQ/BldPEMv0sR/wA6Ts+1tzqNcfvKak8mtZh6MNZCdsdmFRbmg4P3alx8OB+YlaBFsNtx0GWysPO9/m8yjt+m6MlajmDCxynKfm+kwsdu7iqR8WHqHzWzD8Df8Jqa9V10NKoPVG/pAomVDe2mWLOHU8BlAOlgBrcG4A/GZdDevCqpFmGZcrA073FwevUTnDY49CPYyj9uHWTYo6Od8MN3Yp5agVWLqUuni+yCFtpNfid8ltenSYVeRDZQSdFXTVtbaSHUGLmyAsfLl6nlJ1uPskU6gqPTD1FIKEi6qeqg8/OWjbdFZUlZ0qnuwtgSDewvqb3trMo7GYKVDGxFtdSPQnUTYbOxDVLMBpwYHjfqJuVw8u1RCdnNcduxZiXUEk3zdTMf+76/wj4nS8VgAwtaaT9isbSUkyHaIYd1QdbCbjYuEWmGWrdRoVIBa3IjTgOE3/7MTzPlqYGDjYNxAd4dyDVr1KlOqPFaxK8goHkfW/QTSf3ExSABaiEDTVDf1uJ1wUPIGX1pgDUD5loNwdptfQpOKmqaT+pydN3HVRnRs3PIwsfZhp6SjG7AXumtTqPUBU0yyi6kHxAWNvEDbWddGTp+Erq7OGhy/kPmdZ55yi4uTaOcMEIyTUaZw2rh6gqq5w9VVRTewIa+UqMtudyPgzf7i1jUVqNZcQhJzG4JzjLlIPiA00Ot51KrgEc2CDhw/WKexEGtiNLEf0M5QyShGovg6zxxlK2indbYFLCoe6FTxcTUNyenkJvJh7NohV00v6zMnGTtnaKpCIiVLFLjSWu6vL88yyUyGjFbCAyxUwQ6TYCLSbINQ+zFPECYdbdmk3FFPtJFkE87uOARKpuTQP8Ahr8CWH7PcM3Gkh9VEmfdx3UjgENo9n2HQ3VAvoBNlQ3dpqdFHxN/3c8sJKQbLGEUJpYW8pnSwF0lavbjJlzyVjxwV35TW18OM0zbm95UKQtqIT2k9TWilPe6mc2G6Sg0pdSObiYvdeUd1MnJGSTZFGJ3Uzzfzlo05kkSsmXSLQX0+JV3fn1larKgspZai3Rp2+JdiJUuIiIAiIgCeT2IBTaCJVEkiikCegT2JAo8ZZSElcSbFFBEpKy5lgxZFFKrK5RxlYhkoRESCSk0xKRSlyJNkUijuxKrT2JFijy09iIJEREAREQBERAEREAREQBERAEREATy0RBB7ERBIiIgCIiAIiIAiIgCIi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417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kis\Desktop\transpor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9144000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anchor="ctr">
            <a:normAutofit/>
          </a:bodyPr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ΣΑΣ ΕΥΧΑΡΙΣΤΩ ΠΟΛΥ</a:t>
            </a:r>
          </a:p>
        </p:txBody>
      </p:sp>
    </p:spTree>
    <p:extLst>
      <p:ext uri="{BB962C8B-B14F-4D97-AF65-F5344CB8AC3E}">
        <p14:creationId xmlns:p14="http://schemas.microsoft.com/office/powerpoint/2010/main" val="10472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/>
            <a:r>
              <a:rPr lang="el-GR" dirty="0" smtClean="0"/>
              <a:t>ΘΕΜΑ ΕΡΓΑΣΙΑΣ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r>
              <a:rPr lang="el-GR" dirty="0" smtClean="0"/>
              <a:t>ΟΙΚΟΛΟΓΙΚΗ ΑΝΑΠΤΥΞΗ ΣΥΝΔΥΑΣΜΕΝΩΝ ΜΕΤΑΦΟΡΩΝ</a:t>
            </a:r>
          </a:p>
        </p:txBody>
      </p:sp>
      <p:pic>
        <p:nvPicPr>
          <p:cNvPr id="1026" name="Picture 2" descr="C:\Users\Akis\Desktop\ENOSIS_NEW_SIT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12976"/>
            <a:ext cx="756084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51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/>
            <a:r>
              <a:rPr lang="el-GR" dirty="0" smtClean="0"/>
              <a:t>ΣΥΝΔΥΑΣΜΕΝΕΣ ΜΕΤΑΦΟΡΕΣ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2249424"/>
            <a:ext cx="7452320" cy="460857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l-GR" sz="2400" b="1" u="sng" dirty="0" smtClean="0"/>
              <a:t>Έννοια συνδυασμένων μεταφορών</a:t>
            </a:r>
            <a:r>
              <a:rPr lang="en-US" sz="2400" b="1" u="sng" dirty="0" smtClean="0"/>
              <a:t>:</a:t>
            </a:r>
            <a:endParaRPr lang="el-GR" sz="2400" b="1" u="sng" dirty="0" smtClean="0"/>
          </a:p>
          <a:p>
            <a:pPr>
              <a:buSzPct val="100000"/>
              <a:buFont typeface="Arial" pitchFamily="34" charset="0"/>
              <a:buChar char="•"/>
            </a:pPr>
            <a:r>
              <a:rPr lang="el-GR" sz="2200" dirty="0" smtClean="0"/>
              <a:t>Η μεταφορά του φορτίου σε μια μεταφορική μονάδα χρησιμοποιώντας σταδιακά διάφορα μέσα μεταφοράς ενώ το πραγματικό φορτίο δεν υπόκειται σε χειρισμό κατά την διάρκεια της μεταφοράς , όπου το μεγαλύτερο τμήμα του ταξιδιού γίνεται σιδηροδρομικώς ή μέσω θαλάσσιας ή ποτάμιας οδού και κάθε αρχικό ή τελικό τμήμα γίνεται με οδικά μέσα.</a:t>
            </a:r>
            <a:endParaRPr lang="el-GR" sz="2200" dirty="0"/>
          </a:p>
          <a:p>
            <a:pPr marL="109728" indent="0">
              <a:buNone/>
            </a:pPr>
            <a:endParaRPr lang="el-GR" sz="2400" b="1" u="sng" dirty="0" smtClean="0"/>
          </a:p>
          <a:p>
            <a:pPr marL="109728" indent="0">
              <a:buNone/>
            </a:pPr>
            <a:endParaRPr lang="el-GR" sz="2400" b="1" u="sng" dirty="0"/>
          </a:p>
        </p:txBody>
      </p:sp>
      <p:sp>
        <p:nvSpPr>
          <p:cNvPr id="4" name="AutoShape 4" descr="data:image/jpeg;base64,/9j/4AAQSkZJRgABAQAAAQABAAD/2wCEAAkGBhQSEBUUExIUFBUVFxUYFBcWGBQWFBcVGBUXFRUVGBQYGygeFxwjHBQVHy8gIycpLC0sFR4xNTAuNSYsLCkBCQoKDgwOGA8PGiwfHCQvLiwpLCwpNSwsLTIsLC8sLDEpKiovLCwsKS0sLCktKSopLCksLCosLyksKSksLCwsKf/AABEIAJgAzAMBIgACEQEDEQH/xAAcAAEAAQUBAQAAAAAAAAAAAAAABgIDBAUHAQj/xAA9EAACAQIDBQcBBQUIAwAAAAABAgADEQQSIQUGMUFRBxMiYXGBkTJCYqGxwRQjUnLRCBZDg5LC8PEVRJP/xAAaAQEAAwEBAQAAAAAAAAAAAAAAAQIEAwUG/8QALBEAAgIBAwIEBgIDAAAAAAAAAAECEQMEEiExUUGB8PEFE3GRocGx4RQjYf/aAAwDAQACEQMRAD8A7jERAEREAREQBETGx20qdEA1XVAxygsbAtxtf2MlJvhENpK2ZMTUY7G5wAlY0zqVK5Df2YHMPTrKsNtBgoDsGYAZiBlBPMgXNvSKFm1iWMNjUe4VhccRzHtL8gkREQBERAEREAREQBERAEREAREQBERAEREAREQBNVvNsFcZhmpMbE6o3HK44H9PQmbWJaMnFqS6lZRUk4vozgOKxOIwFXuavgYahTqjD+JfLzFpJdk79KbLUOXlc3ZfKx4j3v6yW7f3W/asajVMNTekKeRqmdhU1ubZBp4SAQfvGQbejswrYa74fNXpDitv3qj0H1j0F/KetHNg1PGVVLv09eZ48sGfTO8LuPbr68ib4DaqPlYEZrGx52+6eY9JvNnbQJ0cg9Dwv5EdfOcE2ftp6R8J05qeHxyPpaTrd/epn+pGFrcbn/STx9PxmbUaOWJbk7Rq02tjle1qmdTiaTZG3lcWJ9CbgjyIM3QN5gPQPYieM1hcwD2JTTqBgCOB1lUAREQBERAEREAREQBERAEREAREQBERAIptjtIw2Hr1KB7x6lNczBV8N7A5M50zWINvOc92x2qY5zV7vu6VM27oBSXHDi97NfXgBadC3l7O6GLqGqGalVYDMy2IewsMyn21FuEwtidl9OmtVMS4xNNippKUCGjYHNkdTm8RNzryEngq7OXbMwmKxitWp4ZqmpFQoUez8SCtwwNiDqOBErrYyth2CVBUpOQSFqAoxF7XAYXI852vd3czC4FqrYamUNYg1Lu7Xy3y/UTYDMbW6zQb79mzY/E06wxOQJkDI6B1yq2Y5dQQW4G9xLbr6ldnY5gm+FRTbvdfaZ+H37xQ+irwBNhe5sL2Gsk+8HYn3uJqVcPXSklU5jTKGym1rJlIGU8TpxnK9nd66lqdNmVWIJQZvpNi1lucvmdJpw4oZeHKjPmnPHylfmdE2fv/AI84fvM9N2DN4baOmhDJfW+pFjxtcWlzaG9+NxNLuquErhWsTkp1Ec9B9J+LSGYHFUnzU6z1UDDKWpkBl5HwsDJ5snaBp16Yw6tUQBQi97dH0tcgjQ8DcHjykywSwSt+T8CqzLPGkuPFePsbHD9o9emoV9n4iygAWp1uAFuay83bBRQXrYevSHVxlHtntf2kko7Sxh+rBqP85f6TQ767l1dorTqEd1VpBwq5wyur2zKTl8J8Is0yM1q/SNge0bChgr94pIBHgLAgi4sy3BmVR38wTf8AsKP5sy/mJpNyMDi6VY062F7uj3f1F6bAOpCoqhSSdM1zpwHXSanCp/AvwJBbkxdn7do12IpPnsLkgHL/AKrWmfKUpgcAB6C0qkEiIiAIiIAiIgCIi8ARF4gCIiAIiIBbr1wgufYDiZGdr7WxLaUmSkSbC4DMfS+nC/Kbnau0KdJDUqMFAGlza55AesgO0auIxKriKdSirIrKVpNmZQdTmbkTa1vIm814MDny+F/0xanUrGqXL7LrRaO3qoqBTtFmLG2gXuwf5lW1/ee7O2/RwVVqgSjUqVfDUamqLUIHNmXQjha4ker4GvUpCqUPdrcXAUAcCSVGutx4rTWvhip1BB466acjPWjoccny779P0eHL4nliuFXZu/2dpwC4PHJ3gpUqnUMi5lPQgibXDYCnTFkpov8AKoH5TjG7W3nwlYOp8OgdeTLz9+k7ZRqhlDKbhgCD5HUTzNZpnglSdxfQ9fQaxamLtVJdSuIiYT0hERAEREAREQBERAEQTLdSuqgksAALnXlANZtjbX7OA1Qoqk2BLAC/TXnIVtLftc5tjHQdENEr7Fhf/qZnaHjqdfC0HpstQF7gqVOhQ2MgOJooeKgWB+zb04TdgxRlG2Ys+WUJbUTPZnaIiE5sSal7a1GSwtxsEWTTZO2hVUOalLKwuoDC/rrOKnAUyQAo+q2jH7vn5n5mIuzUysdbhSfcBD/uM7/4mOXjXl/ZnWrnHqr8/wCj6KWqDwIPoRKp8008QyfS7r/KzD8jMqnvDiF+nEVh/mOfzMs/hkvCX4Kr4pHxiz6MljGVsq+pA+ZxHZG9+OeqqDF1dc38LHRS3MHpJRutvFiMTgq71qhqGnUp5TZBZSpv9IF/eZsujliW5tcfs04tZDK6SfsRfePbDV8TUZr6MVVSb5QDaw+LxsXeOrhi/dFfGAGDAMDbgbe5HuZnba2dSdKlUArUsWJFyGI4+HqfKROnWnt4J482PalwuKPndThy4cu++XzZKNtbVFcLVWiKJbMlRkZiHIC+Er9nTlz9ph481WCF10WmqqV1BUXsSRfXj8TGwOMXI1JzZXKsGsSVZbi4UcbhiPidF3Z2GmFUuGdmqKL5hlAHG2Tr63lMuWOmj0+nuTh009VJ89evscyarabRu2XEYJadFaFKooTQuzhuJFtOXCbetsenTxdZsgyZQaa2OQZrh7enT7045vDXBr2UkqosPck2/KZdVnhmikl2f3R6Og0ksGRtvuvszqVL+0HX54KkfSqw/wBkzKX9oE/awNvSqD+aicapGX1MxLFB+B60pSOzL2/JzwdT2dJeTt8o88JW9mp/1nFxPWMv8iHYp8yR21e3vC88PiB/8z+TSX7P34wtWjTqGqtMuobI5Gdb62IHOfLGKqeFvQ/lOrVqWRaXQoMvoLAxDTQm66FMueeNJnWf724XlWB9AxP5T2nvThzb95bzIIt5HznJ6VUgFrHKujEEC1/e/wATZU6FWpkNKhVf6xUKgGzAi2a54kH8JMtLij1l+Uc46nLLpH8M62rAi41B4T2Rzck1RSdKtN0yPZc5BJBUHQAmwH6yRzzppRk0nZ6EG5RTaojHaRjDS2dUcEgg0xccdXUTlFDaodKn7zxnIFzXZSCTmzJcEjQcCOM7ftzAUq2HenXUNTYeIE28wQRqCDYg9Z897wbCbD1Gyh2pX8DkcvvdD56SpPR2jeYrabFCpylhl1AABCiw09AJaer4iAL36XHXTX+U85FqWLYcG/UTMo7YI4j497aH1M7Y87gqOM8Sk7N2KwzEnmTa4uOK21ExMU4CvlP+G3A/dp8papbTQ8Dby4cgB66iZVRVdClxe2UG1zqBcj4myGqjfJknpnXBFWxTfxGed8TzY/MlmFwKUVstiftPYZm9Oglb1lHE6W62lp67nhER0arn+DSbtqxxVPR7ePkw+w3OT7sdqU1w2Kp12CCo6ABzlJ/dnhf0mt2dh8uKRdTbnrzpk/rLOz2Hd1rqdFUjhbpz82mfLqXkTVekaMeFQdm82hhDTLqLPoQpBBVhbTUdZztGtJ5ui9FkZ6rlKL2CML2D8b2twlvH7q0hU7wEVFJucjaH1TiJ10mpWK7M+s00s1bSrc3AURTFaoB3hYhM/AdCq8z5yW1sZ5yMCsneK5ViyAquhsoPGw6+czFd3+6OrX/BRqZwzZfmy3ekaMGJYo7V7/U1+9W3Fo0WdjYAaeZ5ATh1WocxL6Ekk6HQ8x7Sf9pOyxXrUxRr51VbVA1wFqX1Ki2pty5W85Fn2I6VHUqaiE+FxwIHBiDrcicd7R3UUYdGXxMrG7DNIUTh3cl0PfCplARg1tLfZI166Tpm6XZ3g2xGKWunfIaeGNGo5ZRnYVDV7tlINtKevGdY5+6KuFnLgZ45kw3j2XhMNisVSGELhXTubYiogSn3SZs1r5rsSbn+ISNf+KZ0FgtyOOdhr6ZZphP5l7U2cJ7cdbnRpcW3hPoZ0mrvCGy6NZRZRpoP+5Cm3fq3UsiOB9QD2LC/AkC/Dn5mZ+LxFRNe4sD9I7wFj0FrTvgfy7lki15GbU/7dqxyX3JI22qZQrlYEnVtOYA4eWvzJru9viadJ2p0ms9QkCwAJsOpBAsL34cpzLZNNa1QKwqI5vZSbqQALnTS+vrJzT7wUAEphgrakE2Ud2VF7A2HnJnDDli5xKY55sTUJHQN1t5f2io6sqoxAZQGzXA8LcuRy/6pJJzrsuolneo2pVCgN9bswLXBNzfKNdOE6LPInV8HrQuuTF2nRzUmH/OMimJ2b1EmstVaAPIH14SpZo5PtXcKjUuVXu26poPdeEh209ysRS1AFVeq/V7qf0ndsRsoHUC3lMCrsvyiiD56bQ2OhHEHQ/BldPEMv0sR/wA6Ts+1tzqNcfvKak8mtZh6MNZCdsdmFRbmg4P3alx8OB+YlaBFsNtx0GWysPO9/m8yjt+m6MlajmDCxynKfm+kwsdu7iqR8WHqHzWzD8Df8Jqa9V10NKoPVG/pAomVDe2mWLOHU8BlAOlgBrcG4A/GZdDevCqpFmGZcrA073FwevUTnDY49CPYyj9uHWTYo6Od8MN3Yp5agVWLqUuni+yCFtpNfid8ltenSYVeRDZQSdFXTVtbaSHUGLmyAsfLl6nlJ1uPskU6gqPTD1FIKEi6qeqg8/OWjbdFZUlZ0qnuwtgSDewvqb3trMo7GYKVDGxFtdSPQnUTYbOxDVLMBpwYHjfqJuVw8u1RCdnNcduxZiXUEk3zdTMf+76/wj4nS8VgAwtaaT9isbSUkyHaIYd1QdbCbjYuEWmGWrdRoVIBa3IjTgOE3/7MTzPlqYGDjYNxAd4dyDVr1KlOqPFaxK8goHkfW/QTSf3ExSABaiEDTVDf1uJ1wUPIGX1pgDUD5loNwdptfQpOKmqaT+pydN3HVRnRs3PIwsfZhp6SjG7AXumtTqPUBU0yyi6kHxAWNvEDbWddGTp+Erq7OGhy/kPmdZ55yi4uTaOcMEIyTUaZw2rh6gqq5w9VVRTewIa+UqMtudyPgzf7i1jUVqNZcQhJzG4JzjLlIPiA00Ot51KrgEc2CDhw/WKexEGtiNLEf0M5QyShGovg6zxxlK2indbYFLCoe6FTxcTUNyenkJvJh7NohV00v6zMnGTtnaKpCIiVLFLjSWu6vL88yyUyGjFbCAyxUwQ6TYCLSbINQ+zFPECYdbdmk3FFPtJFkE87uOARKpuTQP8Ahr8CWH7PcM3Gkh9VEmfdx3UjgENo9n2HQ3VAvoBNlQ3dpqdFHxN/3c8sJKQbLGEUJpYW8pnSwF0lavbjJlzyVjxwV35TW18OM0zbm95UKQtqIT2k9TWilPe6mc2G6Sg0pdSObiYvdeUd1MnJGSTZFGJ3Uzzfzlo05kkSsmXSLQX0+JV3fn1larKgspZai3Rp2+JdiJUuIiIAiIgCeT2IBTaCJVEkiikCegT2JAo8ZZSElcSbFFBEpKy5lgxZFFKrK5RxlYhkoRESCSk0xKRSlyJNkUijuxKrT2JFijy09iIJEREAREQBERAEREAREQBERAEREATy0RBB7ERBIiIgCIiAIiIAiIgCIi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" name="AutoShape 6" descr="data:image/jpeg;base64,/9j/4AAQSkZJRgABAQAAAQABAAD/2wCEAAkGBhQSEBUUExIUFBUVFxUYFBcWGBQWFBcVGBUXFRUVGBQYGygeFxwjHBQVHy8gIycpLC0sFR4xNTAuNSYsLCkBCQoKDgwOGA8PGiwfHCQvLiwpLCwpNSwsLTIsLC8sLDEpKiovLCwsKS0sLCktKSopLCksLCosLyksKSksLCwsKf/AABEIAJgAzAMBIgACEQEDEQH/xAAcAAEAAQUBAQAAAAAAAAAAAAAABgIDBAUHAQj/xAA9EAACAQIDBQcBBQUIAwAAAAABAgADEQQSIQUGMUFRBxMiYXGBkTJCYqGxwRQjUnLRCBZDg5LC8PEVRJP/xAAaAQEAAwEBAQAAAAAAAAAAAAAAAQIEAwUG/8QALBEAAgIBAwIEBgIDAAAAAAAAAAECEQMEEiExUUGB8PEFE3GRocGx4RQjYf/aAAwDAQACEQMRAD8A7jERAEREAREQBETGx20qdEA1XVAxygsbAtxtf2MlJvhENpK2ZMTUY7G5wAlY0zqVK5Df2YHMPTrKsNtBgoDsGYAZiBlBPMgXNvSKFm1iWMNjUe4VhccRzHtL8gkREQBERAEREAREQBERAEREAREQBERAEREAREQBNVvNsFcZhmpMbE6o3HK44H9PQmbWJaMnFqS6lZRUk4vozgOKxOIwFXuavgYahTqjD+JfLzFpJdk79KbLUOXlc3ZfKx4j3v6yW7f3W/asajVMNTekKeRqmdhU1ubZBp4SAQfvGQbejswrYa74fNXpDitv3qj0H1j0F/KetHNg1PGVVLv09eZ48sGfTO8LuPbr68ib4DaqPlYEZrGx52+6eY9JvNnbQJ0cg9Dwv5EdfOcE2ftp6R8J05qeHxyPpaTrd/epn+pGFrcbn/STx9PxmbUaOWJbk7Rq02tjle1qmdTiaTZG3lcWJ9CbgjyIM3QN5gPQPYieM1hcwD2JTTqBgCOB1lUAREQBERAEREAREQBERAEREAREQBERAIptjtIw2Hr1KB7x6lNczBV8N7A5M50zWINvOc92x2qY5zV7vu6VM27oBSXHDi97NfXgBadC3l7O6GLqGqGalVYDMy2IewsMyn21FuEwtidl9OmtVMS4xNNippKUCGjYHNkdTm8RNzryEngq7OXbMwmKxitWp4ZqmpFQoUez8SCtwwNiDqOBErrYyth2CVBUpOQSFqAoxF7XAYXI852vd3czC4FqrYamUNYg1Lu7Xy3y/UTYDMbW6zQb79mzY/E06wxOQJkDI6B1yq2Y5dQQW4G9xLbr6ldnY5gm+FRTbvdfaZ+H37xQ+irwBNhe5sL2Gsk+8HYn3uJqVcPXSklU5jTKGym1rJlIGU8TpxnK9nd66lqdNmVWIJQZvpNi1lucvmdJpw4oZeHKjPmnPHylfmdE2fv/AI84fvM9N2DN4baOmhDJfW+pFjxtcWlzaG9+NxNLuquErhWsTkp1Ec9B9J+LSGYHFUnzU6z1UDDKWpkBl5HwsDJ5snaBp16Yw6tUQBQi97dH0tcgjQ8DcHjykywSwSt+T8CqzLPGkuPFePsbHD9o9emoV9n4iygAWp1uAFuay83bBRQXrYevSHVxlHtntf2kko7Sxh+rBqP85f6TQ767l1dorTqEd1VpBwq5wyur2zKTl8J8Is0yM1q/SNge0bChgr94pIBHgLAgi4sy3BmVR38wTf8AsKP5sy/mJpNyMDi6VY062F7uj3f1F6bAOpCoqhSSdM1zpwHXSanCp/AvwJBbkxdn7do12IpPnsLkgHL/AKrWmfKUpgcAB6C0qkEiIiAIiIAiIgCIi8ARF4gCIiAIiIBbr1wgufYDiZGdr7WxLaUmSkSbC4DMfS+nC/Kbnau0KdJDUqMFAGlza55AesgO0auIxKriKdSirIrKVpNmZQdTmbkTa1vIm814MDny+F/0xanUrGqXL7LrRaO3qoqBTtFmLG2gXuwf5lW1/ee7O2/RwVVqgSjUqVfDUamqLUIHNmXQjha4ker4GvUpCqUPdrcXAUAcCSVGutx4rTWvhip1BB466acjPWjoccny779P0eHL4nliuFXZu/2dpwC4PHJ3gpUqnUMi5lPQgibXDYCnTFkpov8AKoH5TjG7W3nwlYOp8OgdeTLz9+k7ZRqhlDKbhgCD5HUTzNZpnglSdxfQ9fQaxamLtVJdSuIiYT0hERAEREAREQBERAEQTLdSuqgksAALnXlANZtjbX7OA1Qoqk2BLAC/TXnIVtLftc5tjHQdENEr7Fhf/qZnaHjqdfC0HpstQF7gqVOhQ2MgOJooeKgWB+zb04TdgxRlG2Ys+WUJbUTPZnaIiE5sSal7a1GSwtxsEWTTZO2hVUOalLKwuoDC/rrOKnAUyQAo+q2jH7vn5n5mIuzUysdbhSfcBD/uM7/4mOXjXl/ZnWrnHqr8/wCj6KWqDwIPoRKp8008QyfS7r/KzD8jMqnvDiF+nEVh/mOfzMs/hkvCX4Kr4pHxiz6MljGVsq+pA+ZxHZG9+OeqqDF1dc38LHRS3MHpJRutvFiMTgq71qhqGnUp5TZBZSpv9IF/eZsujliW5tcfs04tZDK6SfsRfePbDV8TUZr6MVVSb5QDaw+LxsXeOrhi/dFfGAGDAMDbgbe5HuZnba2dSdKlUArUsWJFyGI4+HqfKROnWnt4J482PalwuKPndThy4cu++XzZKNtbVFcLVWiKJbMlRkZiHIC+Er9nTlz9ph481WCF10WmqqV1BUXsSRfXj8TGwOMXI1JzZXKsGsSVZbi4UcbhiPidF3Z2GmFUuGdmqKL5hlAHG2Tr63lMuWOmj0+nuTh009VJ89evscyarabRu2XEYJadFaFKooTQuzhuJFtOXCbetsenTxdZsgyZQaa2OQZrh7enT7045vDXBr2UkqosPck2/KZdVnhmikl2f3R6Og0ksGRtvuvszqVL+0HX54KkfSqw/wBkzKX9oE/awNvSqD+aicapGX1MxLFB+B60pSOzL2/JzwdT2dJeTt8o88JW9mp/1nFxPWMv8iHYp8yR21e3vC88PiB/8z+TSX7P34wtWjTqGqtMuobI5Gdb62IHOfLGKqeFvQ/lOrVqWRaXQoMvoLAxDTQm66FMueeNJnWf724XlWB9AxP5T2nvThzb95bzIIt5HznJ6VUgFrHKujEEC1/e/wATZU6FWpkNKhVf6xUKgGzAi2a54kH8JMtLij1l+Uc46nLLpH8M62rAi41B4T2Rzck1RSdKtN0yPZc5BJBUHQAmwH6yRzzppRk0nZ6EG5RTaojHaRjDS2dUcEgg0xccdXUTlFDaodKn7zxnIFzXZSCTmzJcEjQcCOM7ftzAUq2HenXUNTYeIE28wQRqCDYg9Z897wbCbD1Gyh2pX8DkcvvdD56SpPR2jeYrabFCpylhl1AABCiw09AJaer4iAL36XHXTX+U85FqWLYcG/UTMo7YI4j497aH1M7Y87gqOM8Sk7N2KwzEnmTa4uOK21ExMU4CvlP+G3A/dp8papbTQ8Dby4cgB66iZVRVdClxe2UG1zqBcj4myGqjfJknpnXBFWxTfxGed8TzY/MlmFwKUVstiftPYZm9Oglb1lHE6W62lp67nhER0arn+DSbtqxxVPR7ePkw+w3OT7sdqU1w2Kp12CCo6ABzlJ/dnhf0mt2dh8uKRdTbnrzpk/rLOz2Hd1rqdFUjhbpz82mfLqXkTVekaMeFQdm82hhDTLqLPoQpBBVhbTUdZztGtJ5ui9FkZ6rlKL2CML2D8b2twlvH7q0hU7wEVFJucjaH1TiJ10mpWK7M+s00s1bSrc3AURTFaoB3hYhM/AdCq8z5yW1sZ5yMCsneK5ViyAquhsoPGw6+czFd3+6OrX/BRqZwzZfmy3ekaMGJYo7V7/U1+9W3Fo0WdjYAaeZ5ATh1WocxL6Ekk6HQ8x7Sf9pOyxXrUxRr51VbVA1wFqX1Ki2pty5W85Fn2I6VHUqaiE+FxwIHBiDrcicd7R3UUYdGXxMrG7DNIUTh3cl0PfCplARg1tLfZI166Tpm6XZ3g2xGKWunfIaeGNGo5ZRnYVDV7tlINtKevGdY5+6KuFnLgZ45kw3j2XhMNisVSGELhXTubYiogSn3SZs1r5rsSbn+ISNf+KZ0FgtyOOdhr6ZZphP5l7U2cJ7cdbnRpcW3hPoZ0mrvCGy6NZRZRpoP+5Cm3fq3UsiOB9QD2LC/AkC/Dn5mZ+LxFRNe4sD9I7wFj0FrTvgfy7lki15GbU/7dqxyX3JI22qZQrlYEnVtOYA4eWvzJru9viadJ2p0ms9QkCwAJsOpBAsL34cpzLZNNa1QKwqI5vZSbqQALnTS+vrJzT7wUAEphgrakE2Ud2VF7A2HnJnDDli5xKY55sTUJHQN1t5f2io6sqoxAZQGzXA8LcuRy/6pJJzrsuolneo2pVCgN9bswLXBNzfKNdOE6LPInV8HrQuuTF2nRzUmH/OMimJ2b1EmstVaAPIH14SpZo5PtXcKjUuVXu26poPdeEh209ysRS1AFVeq/V7qf0ndsRsoHUC3lMCrsvyiiD56bQ2OhHEHQ/BldPEMv0sR/wA6Ts+1tzqNcfvKak8mtZh6MNZCdsdmFRbmg4P3alx8OB+YlaBFsNtx0GWysPO9/m8yjt+m6MlajmDCxynKfm+kwsdu7iqR8WHqHzWzD8Df8Jqa9V10NKoPVG/pAomVDe2mWLOHU8BlAOlgBrcG4A/GZdDevCqpFmGZcrA073FwevUTnDY49CPYyj9uHWTYo6Od8MN3Yp5agVWLqUuni+yCFtpNfid8ltenSYVeRDZQSdFXTVtbaSHUGLmyAsfLl6nlJ1uPskU6gqPTD1FIKEi6qeqg8/OWjbdFZUlZ0qnuwtgSDewvqb3trMo7GYKVDGxFtdSPQnUTYbOxDVLMBpwYHjfqJuVw8u1RCdnNcduxZiXUEk3zdTMf+76/wj4nS8VgAwtaaT9isbSUkyHaIYd1QdbCbjYuEWmGWrdRoVIBa3IjTgOE3/7MTzPlqYGDjYNxAd4dyDVr1KlOqPFaxK8goHkfW/QTSf3ExSABaiEDTVDf1uJ1wUPIGX1pgDUD5loNwdptfQpOKmqaT+pydN3HVRnRs3PIwsfZhp6SjG7AXumtTqPUBU0yyi6kHxAWNvEDbWddGTp+Erq7OGhy/kPmdZ55yi4uTaOcMEIyTUaZw2rh6gqq5w9VVRTewIa+UqMtudyPgzf7i1jUVqNZcQhJzG4JzjLlIPiA00Ot51KrgEc2CDhw/WKexEGtiNLEf0M5QyShGovg6zxxlK2indbYFLCoe6FTxcTUNyenkJvJh7NohV00v6zMnGTtnaKpCIiVLFLjSWu6vL88yyUyGjFbCAyxUwQ6TYCLSbINQ+zFPECYdbdmk3FFPtJFkE87uOARKpuTQP8Ahr8CWH7PcM3Gkh9VEmfdx3UjgENo9n2HQ3VAvoBNlQ3dpqdFHxN/3c8sJKQbLGEUJpYW8pnSwF0lavbjJlzyVjxwV35TW18OM0zbm95UKQtqIT2k9TWilPe6mc2G6Sg0pdSObiYvdeUd1MnJGSTZFGJ3Uzzfzlo05kkSsmXSLQX0+JV3fn1larKgspZai3Rp2+JdiJUuIiIAiIgCeT2IBTaCJVEkiikCegT2JAo8ZZSElcSbFFBEpKy5lgxZFFKrK5RxlYhkoRESCSk0xKRSlyJNkUijuxKrT2JFijy09iIJEREAREQBERAEREAREQBERAEREATy0RBB7ERBIiIgCIiAIiIAiIgCIiA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6" name="AutoShape 8" descr="data:image/jpeg;base64,/9j/4AAQSkZJRgABAQAAAQABAAD/2wCEAAkGBhQSEBUUExIUFBUVFxUYFBcWGBQWFBcVGBUXFRUVGBQYGygeFxwjHBQVHy8gIycpLC0sFR4xNTAuNSYsLCkBCQoKDgwOGA8PGiwfHCQvLiwpLCwpNSwsLTIsLC8sLDEpKiovLCwsKS0sLCktKSopLCksLCosLyksKSksLCwsKf/AABEIAJgAzAMBIgACEQEDEQH/xAAcAAEAAQUBAQAAAAAAAAAAAAAABgIDBAUHAQj/xAA9EAACAQIDBQcBBQUIAwAAAAABAgADEQQSIQUGMUFRBxMiYXGBkTJCYqGxwRQjUnLRCBZDg5LC8PEVRJP/xAAaAQEAAwEBAQAAAAAAAAAAAAAAAQIEAwUG/8QALBEAAgIBAwIEBgIDAAAAAAAAAAECEQMEEiExUUGB8PEFE3GRocGx4RQjYf/aAAwDAQACEQMRAD8A7jERAEREAREQBETGx20qdEA1XVAxygsbAtxtf2MlJvhENpK2ZMTUY7G5wAlY0zqVK5Df2YHMPTrKsNtBgoDsGYAZiBlBPMgXNvSKFm1iWMNjUe4VhccRzHtL8gkREQBERAEREAREQBERAEREAREQBERAEREAREQBNVvNsFcZhmpMbE6o3HK44H9PQmbWJaMnFqS6lZRUk4vozgOKxOIwFXuavgYahTqjD+JfLzFpJdk79KbLUOXlc3ZfKx4j3v6yW7f3W/asajVMNTekKeRqmdhU1ubZBp4SAQfvGQbejswrYa74fNXpDitv3qj0H1j0F/KetHNg1PGVVLv09eZ48sGfTO8LuPbr68ib4DaqPlYEZrGx52+6eY9JvNnbQJ0cg9Dwv5EdfOcE2ftp6R8J05qeHxyPpaTrd/epn+pGFrcbn/STx9PxmbUaOWJbk7Rq02tjle1qmdTiaTZG3lcWJ9CbgjyIM3QN5gPQPYieM1hcwD2JTTqBgCOB1lUAREQBERAEREAREQBERAEREAREQBERAIptjtIw2Hr1KB7x6lNczBV8N7A5M50zWINvOc92x2qY5zV7vu6VM27oBSXHDi97NfXgBadC3l7O6GLqGqGalVYDMy2IewsMyn21FuEwtidl9OmtVMS4xNNippKUCGjYHNkdTm8RNzryEngq7OXbMwmKxitWp4ZqmpFQoUez8SCtwwNiDqOBErrYyth2CVBUpOQSFqAoxF7XAYXI852vd3czC4FqrYamUNYg1Lu7Xy3y/UTYDMbW6zQb79mzY/E06wxOQJkDI6B1yq2Y5dQQW4G9xLbr6ldnY5gm+FRTbvdfaZ+H37xQ+irwBNhe5sL2Gsk+8HYn3uJqVcPXSklU5jTKGym1rJlIGU8TpxnK9nd66lqdNmVWIJQZvpNi1lucvmdJpw4oZeHKjPmnPHylfmdE2fv/AI84fvM9N2DN4baOmhDJfW+pFjxtcWlzaG9+NxNLuquErhWsTkp1Ec9B9J+LSGYHFUnzU6z1UDDKWpkBl5HwsDJ5snaBp16Yw6tUQBQi97dH0tcgjQ8DcHjykywSwSt+T8CqzLPGkuPFePsbHD9o9emoV9n4iygAWp1uAFuay83bBRQXrYevSHVxlHtntf2kko7Sxh+rBqP85f6TQ767l1dorTqEd1VpBwq5wyur2zKTl8J8Is0yM1q/SNge0bChgr94pIBHgLAgi4sy3BmVR38wTf8AsKP5sy/mJpNyMDi6VY062F7uj3f1F6bAOpCoqhSSdM1zpwHXSanCp/AvwJBbkxdn7do12IpPnsLkgHL/AKrWmfKUpgcAB6C0qkEiIiAIiIAiIgCIi8ARF4gCIiAIiIBbr1wgufYDiZGdr7WxLaUmSkSbC4DMfS+nC/Kbnau0KdJDUqMFAGlza55AesgO0auIxKriKdSirIrKVpNmZQdTmbkTa1vIm814MDny+F/0xanUrGqXL7LrRaO3qoqBTtFmLG2gXuwf5lW1/ee7O2/RwVVqgSjUqVfDUamqLUIHNmXQjha4ker4GvUpCqUPdrcXAUAcCSVGutx4rTWvhip1BB466acjPWjoccny779P0eHL4nliuFXZu/2dpwC4PHJ3gpUqnUMi5lPQgibXDYCnTFkpov8AKoH5TjG7W3nwlYOp8OgdeTLz9+k7ZRqhlDKbhgCD5HUTzNZpnglSdxfQ9fQaxamLtVJdSuIiYT0hERAEREAREQBERAEQTLdSuqgksAALnXlANZtjbX7OA1Qoqk2BLAC/TXnIVtLftc5tjHQdENEr7Fhf/qZnaHjqdfC0HpstQF7gqVOhQ2MgOJooeKgWB+zb04TdgxRlG2Ys+WUJbUTPZnaIiE5sSal7a1GSwtxsEWTTZO2hVUOalLKwuoDC/rrOKnAUyQAo+q2jH7vn5n5mIuzUysdbhSfcBD/uM7/4mOXjXl/ZnWrnHqr8/wCj6KWqDwIPoRKp8008QyfS7r/KzD8jMqnvDiF+nEVh/mOfzMs/hkvCX4Kr4pHxiz6MljGVsq+pA+ZxHZG9+OeqqDF1dc38LHRS3MHpJRutvFiMTgq71qhqGnUp5TZBZSpv9IF/eZsujliW5tcfs04tZDK6SfsRfePbDV8TUZr6MVVSb5QDaw+LxsXeOrhi/dFfGAGDAMDbgbe5HuZnba2dSdKlUArUsWJFyGI4+HqfKROnWnt4J482PalwuKPndThy4cu++XzZKNtbVFcLVWiKJbMlRkZiHIC+Er9nTlz9ph481WCF10WmqqV1BUXsSRfXj8TGwOMXI1JzZXKsGsSVZbi4UcbhiPidF3Z2GmFUuGdmqKL5hlAHG2Tr63lMuWOmj0+nuTh009VJ89evscyarabRu2XEYJadFaFKooTQuzhuJFtOXCbetsenTxdZsgyZQaa2OQZrh7enT7045vDXBr2UkqosPck2/KZdVnhmikl2f3R6Og0ksGRtvuvszqVL+0HX54KkfSqw/wBkzKX9oE/awNvSqD+aicapGX1MxLFB+B60pSOzL2/JzwdT2dJeTt8o88JW9mp/1nFxPWMv8iHYp8yR21e3vC88PiB/8z+TSX7P34wtWjTqGqtMuobI5Gdb62IHOfLGKqeFvQ/lOrVqWRaXQoMvoLAxDTQm66FMueeNJnWf724XlWB9AxP5T2nvThzb95bzIIt5HznJ6VUgFrHKujEEC1/e/wATZU6FWpkNKhVf6xUKgGzAi2a54kH8JMtLij1l+Uc46nLLpH8M62rAi41B4T2Rzck1RSdKtN0yPZc5BJBUHQAmwH6yRzzppRk0nZ6EG5RTaojHaRjDS2dUcEgg0xccdXUTlFDaodKn7zxnIFzXZSCTmzJcEjQcCOM7ftzAUq2HenXUNTYeIE28wQRqCDYg9Z897wbCbD1Gyh2pX8DkcvvdD56SpPR2jeYrabFCpylhl1AABCiw09AJaer4iAL36XHXTX+U85FqWLYcG/UTMo7YI4j497aH1M7Y87gqOM8Sk7N2KwzEnmTa4uOK21ExMU4CvlP+G3A/dp8papbTQ8Dby4cgB66iZVRVdClxe2UG1zqBcj4myGqjfJknpnXBFWxTfxGed8TzY/MlmFwKUVstiftPYZm9Oglb1lHE6W62lp67nhER0arn+DSbtqxxVPR7ePkw+w3OT7sdqU1w2Kp12CCo6ABzlJ/dnhf0mt2dh8uKRdTbnrzpk/rLOz2Hd1rqdFUjhbpz82mfLqXkTVekaMeFQdm82hhDTLqLPoQpBBVhbTUdZztGtJ5ui9FkZ6rlKL2CML2D8b2twlvH7q0hU7wEVFJucjaH1TiJ10mpWK7M+s00s1bSrc3AURTFaoB3hYhM/AdCq8z5yW1sZ5yMCsneK5ViyAquhsoPGw6+czFd3+6OrX/BRqZwzZfmy3ekaMGJYo7V7/U1+9W3Fo0WdjYAaeZ5ATh1WocxL6Ekk6HQ8x7Sf9pOyxXrUxRr51VbVA1wFqX1Ki2pty5W85Fn2I6VHUqaiE+FxwIHBiDrcicd7R3UUYdGXxMrG7DNIUTh3cl0PfCplARg1tLfZI166Tpm6XZ3g2xGKWunfIaeGNGo5ZRnYVDV7tlINtKevGdY5+6KuFnLgZ45kw3j2XhMNisVSGELhXTubYiogSn3SZs1r5rsSbn+ISNf+KZ0FgtyOOdhr6ZZphP5l7U2cJ7cdbnRpcW3hPoZ0mrvCGy6NZRZRpoP+5Cm3fq3UsiOB9QD2LC/AkC/Dn5mZ+LxFRNe4sD9I7wFj0FrTvgfy7lki15GbU/7dqxyX3JI22qZQrlYEnVtOYA4eWvzJru9viadJ2p0ms9QkCwAJsOpBAsL34cpzLZNNa1QKwqI5vZSbqQALnTS+vrJzT7wUAEphgrakE2Ud2VF7A2HnJnDDli5xKY55sTUJHQN1t5f2io6sqoxAZQGzXA8LcuRy/6pJJzrsuolneo2pVCgN9bswLXBNzfKNdOE6LPInV8HrQuuTF2nRzUmH/OMimJ2b1EmstVaAPIH14SpZo5PtXcKjUuVXu26poPdeEh209ysRS1AFVeq/V7qf0ndsRsoHUC3lMCrsvyiiD56bQ2OhHEHQ/BldPEMv0sR/wA6Ts+1tzqNcfvKak8mtZh6MNZCdsdmFRbmg4P3alx8OB+YlaBFsNtx0GWysPO9/m8yjt+m6MlajmDCxynKfm+kwsdu7iqR8WHqHzWzD8Df8Jqa9V10NKoPVG/pAomVDe2mWLOHU8BlAOlgBrcG4A/GZdDevCqpFmGZcrA073FwevUTnDY49CPYyj9uHWTYo6Od8MN3Yp5agVWLqUuni+yCFtpNfid8ltenSYVeRDZQSdFXTVtbaSHUGLmyAsfLl6nlJ1uPskU6gqPTD1FIKEi6qeqg8/OWjbdFZUlZ0qnuwtgSDewvqb3trMo7GYKVDGxFtdSPQnUTYbOxDVLMBpwYHjfqJuVw8u1RCdnNcduxZiXUEk3zdTMf+76/wj4nS8VgAwtaaT9isbSUkyHaIYd1QdbCbjYuEWmGWrdRoVIBa3IjTgOE3/7MTzPlqYGDjYNxAd4dyDVr1KlOqPFaxK8goHkfW/QTSf3ExSABaiEDTVDf1uJ1wUPIGX1pgDUD5loNwdptfQpOKmqaT+pydN3HVRnRs3PIwsfZhp6SjG7AXumtTqPUBU0yyi6kHxAWNvEDbWddGTp+Erq7OGhy/kPmdZ55yi4uTaOcMEIyTUaZw2rh6gqq5w9VVRTewIa+UqMtudyPgzf7i1jUVqNZcQhJzG4JzjLlIPiA00Ot51KrgEc2CDhw/WKexEGtiNLEf0M5QyShGovg6zxxlK2indbYFLCoe6FTxcTUNyenkJvJh7NohV00v6zMnGTtnaKpCIiVLFLjSWu6vL88yyUyGjFbCAyxUwQ6TYCLSbINQ+zFPECYdbdmk3FFPtJFkE87uOARKpuTQP8Ahr8CWH7PcM3Gkh9VEmfdx3UjgENo9n2HQ3VAvoBNlQ3dpqdFHxN/3c8sJKQbLGEUJpYW8pnSwF0lavbjJlzyVjxwV35TW18OM0zbm95UKQtqIT2k9TWilPe6mc2G6Sg0pdSObiYvdeUd1MnJGSTZFGJ3Uzzfzlo05kkSsmXSLQX0+JV3fn1larKgspZai3Rp2+JdiJUuIiIAiIgCeT2IBTaCJVEkiikCegT2JAo8ZZSElcSbFFBEpKy5lgxZFFKrK5RxlYhkoRESCSk0xKRSlyJNkUijuxKrT2JFijy09iIJEREAREQBERAEREAREQBERAEREATy0RBB7ERBIiIgCIiAIiIAiIgCIiA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7" name="AutoShape 10" descr="data:image/jpeg;base64,/9j/4AAQSkZJRgABAQAAAQABAAD/2wCEAAkGBhQSEBUUExIUFBUVFxUYFBcWGBQWFBcVGBUXFRUVGBQYGygeFxwjHBQVHy8gIycpLC0sFR4xNTAuNSYsLCkBCQoKDgwOGA8PGiwfHCQvLiwpLCwpNSwsLTIsLC8sLDEpKiovLCwsKS0sLCktKSopLCksLCosLyksKSksLCwsKf/AABEIAJgAzAMBIgACEQEDEQH/xAAcAAEAAQUBAQAAAAAAAAAAAAAABgIDBAUHAQj/xAA9EAACAQIDBQcBBQUIAwAAAAABAgADEQQSIQUGMUFRBxMiYXGBkTJCYqGxwRQjUnLRCBZDg5LC8PEVRJP/xAAaAQEAAwEBAQAAAAAAAAAAAAAAAQIEAwUG/8QALBEAAgIBAwIEBgIDAAAAAAAAAAECEQMEEiExUUGB8PEFE3GRocGx4RQjYf/aAAwDAQACEQMRAD8A7jERAEREAREQBETGx20qdEA1XVAxygsbAtxtf2MlJvhENpK2ZMTUY7G5wAlY0zqVK5Df2YHMPTrKsNtBgoDsGYAZiBlBPMgXNvSKFm1iWMNjUe4VhccRzHtL8gkREQBERAEREAREQBERAEREAREQBERAEREAREQBNVvNsFcZhmpMbE6o3HK44H9PQmbWJaMnFqS6lZRUk4vozgOKxOIwFXuavgYahTqjD+JfLzFpJdk79KbLUOXlc3ZfKx4j3v6yW7f3W/asajVMNTekKeRqmdhU1ubZBp4SAQfvGQbejswrYa74fNXpDitv3qj0H1j0F/KetHNg1PGVVLv09eZ48sGfTO8LuPbr68ib4DaqPlYEZrGx52+6eY9JvNnbQJ0cg9Dwv5EdfOcE2ftp6R8J05qeHxyPpaTrd/epn+pGFrcbn/STx9PxmbUaOWJbk7Rq02tjle1qmdTiaTZG3lcWJ9CbgjyIM3QN5gPQPYieM1hcwD2JTTqBgCOB1lUAREQBERAEREAREQBERAEREAREQBERAIptjtIw2Hr1KB7x6lNczBV8N7A5M50zWINvOc92x2qY5zV7vu6VM27oBSXHDi97NfXgBadC3l7O6GLqGqGalVYDMy2IewsMyn21FuEwtidl9OmtVMS4xNNippKUCGjYHNkdTm8RNzryEngq7OXbMwmKxitWp4ZqmpFQoUez8SCtwwNiDqOBErrYyth2CVBUpOQSFqAoxF7XAYXI852vd3czC4FqrYamUNYg1Lu7Xy3y/UTYDMbW6zQb79mzY/E06wxOQJkDI6B1yq2Y5dQQW4G9xLbr6ldnY5gm+FRTbvdfaZ+H37xQ+irwBNhe5sL2Gsk+8HYn3uJqVcPXSklU5jTKGym1rJlIGU8TpxnK9nd66lqdNmVWIJQZvpNi1lucvmdJpw4oZeHKjPmnPHylfmdE2fv/AI84fvM9N2DN4baOmhDJfW+pFjxtcWlzaG9+NxNLuquErhWsTkp1Ec9B9J+LSGYHFUnzU6z1UDDKWpkBl5HwsDJ5snaBp16Yw6tUQBQi97dH0tcgjQ8DcHjykywSwSt+T8CqzLPGkuPFePsbHD9o9emoV9n4iygAWp1uAFuay83bBRQXrYevSHVxlHtntf2kko7Sxh+rBqP85f6TQ767l1dorTqEd1VpBwq5wyur2zKTl8J8Is0yM1q/SNge0bChgr94pIBHgLAgi4sy3BmVR38wTf8AsKP5sy/mJpNyMDi6VY062F7uj3f1F6bAOpCoqhSSdM1zpwHXSanCp/AvwJBbkxdn7do12IpPnsLkgHL/AKrWmfKUpgcAB6C0qkEiIiAIiIAiIgCIi8ARF4gCIiAIiIBbr1wgufYDiZGdr7WxLaUmSkSbC4DMfS+nC/Kbnau0KdJDUqMFAGlza55AesgO0auIxKriKdSirIrKVpNmZQdTmbkTa1vIm814MDny+F/0xanUrGqXL7LrRaO3qoqBTtFmLG2gXuwf5lW1/ee7O2/RwVVqgSjUqVfDUamqLUIHNmXQjha4ker4GvUpCqUPdrcXAUAcCSVGutx4rTWvhip1BB466acjPWjoccny779P0eHL4nliuFXZu/2dpwC4PHJ3gpUqnUMi5lPQgibXDYCnTFkpov8AKoH5TjG7W3nwlYOp8OgdeTLz9+k7ZRqhlDKbhgCD5HUTzNZpnglSdxfQ9fQaxamLtVJdSuIiYT0hERAEREAREQBERAEQTLdSuqgksAALnXlANZtjbX7OA1Qoqk2BLAC/TXnIVtLftc5tjHQdENEr7Fhf/qZnaHjqdfC0HpstQF7gqVOhQ2MgOJooeKgWB+zb04TdgxRlG2Ys+WUJbUTPZnaIiE5sSal7a1GSwtxsEWTTZO2hVUOalLKwuoDC/rrOKnAUyQAo+q2jH7vn5n5mIuzUysdbhSfcBD/uM7/4mOXjXl/ZnWrnHqr8/wCj6KWqDwIPoRKp8008QyfS7r/KzD8jMqnvDiF+nEVh/mOfzMs/hkvCX4Kr4pHxiz6MljGVsq+pA+ZxHZG9+OeqqDF1dc38LHRS3MHpJRutvFiMTgq71qhqGnUp5TZBZSpv9IF/eZsujliW5tcfs04tZDK6SfsRfePbDV8TUZr6MVVSb5QDaw+LxsXeOrhi/dFfGAGDAMDbgbe5HuZnba2dSdKlUArUsWJFyGI4+HqfKROnWnt4J482PalwuKPndThy4cu++XzZKNtbVFcLVWiKJbMlRkZiHIC+Er9nTlz9ph481WCF10WmqqV1BUXsSRfXj8TGwOMXI1JzZXKsGsSVZbi4UcbhiPidF3Z2GmFUuGdmqKL5hlAHG2Tr63lMuWOmj0+nuTh009VJ89evscyarabRu2XEYJadFaFKooTQuzhuJFtOXCbetsenTxdZsgyZQaa2OQZrh7enT7045vDXBr2UkqosPck2/KZdVnhmikl2f3R6Og0ksGRtvuvszqVL+0HX54KkfSqw/wBkzKX9oE/awNvSqD+aicapGX1MxLFB+B60pSOzL2/JzwdT2dJeTt8o88JW9mp/1nFxPWMv8iHYp8yR21e3vC88PiB/8z+TSX7P34wtWjTqGqtMuobI5Gdb62IHOfLGKqeFvQ/lOrVqWRaXQoMvoLAxDTQm66FMueeNJnWf724XlWB9AxP5T2nvThzb95bzIIt5HznJ6VUgFrHKujEEC1/e/wATZU6FWpkNKhVf6xUKgGzAi2a54kH8JMtLij1l+Uc46nLLpH8M62rAi41B4T2Rzck1RSdKtN0yPZc5BJBUHQAmwH6yRzzppRk0nZ6EG5RTaojHaRjDS2dUcEgg0xccdXUTlFDaodKn7zxnIFzXZSCTmzJcEjQcCOM7ftzAUq2HenXUNTYeIE28wQRqCDYg9Z897wbCbD1Gyh2pX8DkcvvdD56SpPR2jeYrabFCpylhl1AABCiw09AJaer4iAL36XHXTX+U85FqWLYcG/UTMo7YI4j497aH1M7Y87gqOM8Sk7N2KwzEnmTa4uOK21ExMU4CvlP+G3A/dp8papbTQ8Dby4cgB66iZVRVdClxe2UG1zqBcj4myGqjfJknpnXBFWxTfxGed8TzY/MlmFwKUVstiftPYZm9Oglb1lHE6W62lp67nhER0arn+DSbtqxxVPR7ePkw+w3OT7sdqU1w2Kp12CCo6ABzlJ/dnhf0mt2dh8uKRdTbnrzpk/rLOz2Hd1rqdFUjhbpz82mfLqXkTVekaMeFQdm82hhDTLqLPoQpBBVhbTUdZztGtJ5ui9FkZ6rlKL2CML2D8b2twlvH7q0hU7wEVFJucjaH1TiJ10mpWK7M+s00s1bSrc3AURTFaoB3hYhM/AdCq8z5yW1sZ5yMCsneK5ViyAquhsoPGw6+czFd3+6OrX/BRqZwzZfmy3ekaMGJYo7V7/U1+9W3Fo0WdjYAaeZ5ATh1WocxL6Ekk6HQ8x7Sf9pOyxXrUxRr51VbVA1wFqX1Ki2pty5W85Fn2I6VHUqaiE+FxwIHBiDrcicd7R3UUYdGXxMrG7DNIUTh3cl0PfCplARg1tLfZI166Tpm6XZ3g2xGKWunfIaeGNGo5ZRnYVDV7tlINtKevGdY5+6KuFnLgZ45kw3j2XhMNisVSGELhXTubYiogSn3SZs1r5rsSbn+ISNf+KZ0FgtyOOdhr6ZZphP5l7U2cJ7cdbnRpcW3hPoZ0mrvCGy6NZRZRpoP+5Cm3fq3UsiOB9QD2LC/AkC/Dn5mZ+LxFRNe4sD9I7wFj0FrTvgfy7lki15GbU/7dqxyX3JI22qZQrlYEnVtOYA4eWvzJru9viadJ2p0ms9QkCwAJsOpBAsL34cpzLZNNa1QKwqI5vZSbqQALnTS+vrJzT7wUAEphgrakE2Ud2VF7A2HnJnDDli5xKY55sTUJHQN1t5f2io6sqoxAZQGzXA8LcuRy/6pJJzrsuolneo2pVCgN9bswLXBNzfKNdOE6LPInV8HrQuuTF2nRzUmH/OMimJ2b1EmstVaAPIH14SpZo5PtXcKjUuVXu26poPdeEh209ysRS1AFVeq/V7qf0ndsRsoHUC3lMCrsvyiiD56bQ2OhHEHQ/BldPEMv0sR/wA6Ts+1tzqNcfvKak8mtZh6MNZCdsdmFRbmg4P3alx8OB+YlaBFsNtx0GWysPO9/m8yjt+m6MlajmDCxynKfm+kwsdu7iqR8WHqHzWzD8Df8Jqa9V10NKoPVG/pAomVDe2mWLOHU8BlAOlgBrcG4A/GZdDevCqpFmGZcrA073FwevUTnDY49CPYyj9uHWTYo6Od8MN3Yp5agVWLqUuni+yCFtpNfid8ltenSYVeRDZQSdFXTVtbaSHUGLmyAsfLl6nlJ1uPskU6gqPTD1FIKEi6qeqg8/OWjbdFZUlZ0qnuwtgSDewvqb3trMo7GYKVDGxFtdSPQnUTYbOxDVLMBpwYHjfqJuVw8u1RCdnNcduxZiXUEk3zdTMf+76/wj4nS8VgAwtaaT9isbSUkyHaIYd1QdbCbjYuEWmGWrdRoVIBa3IjTgOE3/7MTzPlqYGDjYNxAd4dyDVr1KlOqPFaxK8goHkfW/QTSf3ExSABaiEDTVDf1uJ1wUPIGX1pgDUD5loNwdptfQpOKmqaT+pydN3HVRnRs3PIwsfZhp6SjG7AXumtTqPUBU0yyi6kHxAWNvEDbWddGTp+Erq7OGhy/kPmdZ55yi4uTaOcMEIyTUaZw2rh6gqq5w9VVRTewIa+UqMtudyPgzf7i1jUVqNZcQhJzG4JzjLlIPiA00Ot51KrgEc2CDhw/WKexEGtiNLEf0M5QyShGovg6zxxlK2indbYFLCoe6FTxcTUNyenkJvJh7NohV00v6zMnGTtnaKpCIiVLFLjSWu6vL88yyUyGjFbCAyxUwQ6TYCLSbINQ+zFPECYdbdmk3FFPtJFkE87uOARKpuTQP8Ahr8CWH7PcM3Gkh9VEmfdx3UjgENo9n2HQ3VAvoBNlQ3dpqdFHxN/3c8sJKQbLGEUJpYW8pnSwF0lavbjJlzyVjxwV35TW18OM0zbm95UKQtqIT2k9TWilPe6mc2G6Sg0pdSObiYvdeUd1MnJGSTZFGJ3Uzzfzlo05kkSsmXSLQX0+JV3fn1larKgspZai3Rp2+JdiJUuIiIAiIgCeT2IBTaCJVEkiikCegT2JAo8ZZSElcSbFFBEpKy5lgxZFFKrK5RxlYhkoRESCSk0xKRSlyJNkUijuxKrT2JFijy09iIJEREAREQBERAEREAREQBERAEREATy0RBB7ERBIiIgCIiAIiIAiIgCIiAf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8" name="AutoShape 12" descr="data:image/jpeg;base64,/9j/4AAQSkZJRgABAQAAAQABAAD/2wCEAAkGBhQSEBUUExIUFBUVFxUYFBcWGBQWFBcVGBUXFRUVGBQYGygeFxwjHBQVHy8gIycpLC0sFR4xNTAuNSYsLCkBCQoKDgwOGA8PGiwfHCQvLiwpLCwpNSwsLTIsLC8sLDEpKiovLCwsKS0sLCktKSopLCksLCosLyksKSksLCwsKf/AABEIAJgAzAMBIgACEQEDEQH/xAAcAAEAAQUBAQAAAAAAAAAAAAAABgIDBAUHAQj/xAA9EAACAQIDBQcBBQUIAwAAAAABAgADEQQSIQUGMUFRBxMiYXGBkTJCYqGxwRQjUnLRCBZDg5LC8PEVRJP/xAAaAQEAAwEBAQAAAAAAAAAAAAAAAQIEAwUG/8QALBEAAgIBAwIEBgIDAAAAAAAAAAECEQMEEiExUUGB8PEFE3GRocGx4RQjYf/aAAwDAQACEQMRAD8A7jERAEREAREQBETGx20qdEA1XVAxygsbAtxtf2MlJvhENpK2ZMTUY7G5wAlY0zqVK5Df2YHMPTrKsNtBgoDsGYAZiBlBPMgXNvSKFm1iWMNjUe4VhccRzHtL8gkREQBERAEREAREQBERAEREAREQBERAEREAREQBNVvNsFcZhmpMbE6o3HK44H9PQmbWJaMnFqS6lZRUk4vozgOKxOIwFXuavgYahTqjD+JfLzFpJdk79KbLUOXlc3ZfKx4j3v6yW7f3W/asajVMNTekKeRqmdhU1ubZBp4SAQfvGQbejswrYa74fNXpDitv3qj0H1j0F/KetHNg1PGVVLv09eZ48sGfTO8LuPbr68ib4DaqPlYEZrGx52+6eY9JvNnbQJ0cg9Dwv5EdfOcE2ftp6R8J05qeHxyPpaTrd/epn+pGFrcbn/STx9PxmbUaOWJbk7Rq02tjle1qmdTiaTZG3lcWJ9CbgjyIM3QN5gPQPYieM1hcwD2JTTqBgCOB1lUAREQBERAEREAREQBERAEREAREQBERAIptjtIw2Hr1KB7x6lNczBV8N7A5M50zWINvOc92x2qY5zV7vu6VM27oBSXHDi97NfXgBadC3l7O6GLqGqGalVYDMy2IewsMyn21FuEwtidl9OmtVMS4xNNippKUCGjYHNkdTm8RNzryEngq7OXbMwmKxitWp4ZqmpFQoUez8SCtwwNiDqOBErrYyth2CVBUpOQSFqAoxF7XAYXI852vd3czC4FqrYamUNYg1Lu7Xy3y/UTYDMbW6zQb79mzY/E06wxOQJkDI6B1yq2Y5dQQW4G9xLbr6ldnY5gm+FRTbvdfaZ+H37xQ+irwBNhe5sL2Gsk+8HYn3uJqVcPXSklU5jTKGym1rJlIGU8TpxnK9nd66lqdNmVWIJQZvpNi1lucvmdJpw4oZeHKjPmnPHylfmdE2fv/AI84fvM9N2DN4baOmhDJfW+pFjxtcWlzaG9+NxNLuquErhWsTkp1Ec9B9J+LSGYHFUnzU6z1UDDKWpkBl5HwsDJ5snaBp16Yw6tUQBQi97dH0tcgjQ8DcHjykywSwSt+T8CqzLPGkuPFePsbHD9o9emoV9n4iygAWp1uAFuay83bBRQXrYevSHVxlHtntf2kko7Sxh+rBqP85f6TQ767l1dorTqEd1VpBwq5wyur2zKTl8J8Is0yM1q/SNge0bChgr94pIBHgLAgi4sy3BmVR38wTf8AsKP5sy/mJpNyMDi6VY062F7uj3f1F6bAOpCoqhSSdM1zpwHXSanCp/AvwJBbkxdn7do12IpPnsLkgHL/AKrWmfKUpgcAB6C0qkEiIiAIiIAiIgCIi8ARF4gCIiAIiIBbr1wgufYDiZGdr7WxLaUmSkSbC4DMfS+nC/Kbnau0KdJDUqMFAGlza55AesgO0auIxKriKdSirIrKVpNmZQdTmbkTa1vIm814MDny+F/0xanUrGqXL7LrRaO3qoqBTtFmLG2gXuwf5lW1/ee7O2/RwVVqgSjUqVfDUamqLUIHNmXQjha4ker4GvUpCqUPdrcXAUAcCSVGutx4rTWvhip1BB466acjPWjoccny779P0eHL4nliuFXZu/2dpwC4PHJ3gpUqnUMi5lPQgibXDYCnTFkpov8AKoH5TjG7W3nwlYOp8OgdeTLz9+k7ZRqhlDKbhgCD5HUTzNZpnglSdxfQ9fQaxamLtVJdSuIiYT0hERAEREAREQBERAEQTLdSuqgksAALnXlANZtjbX7OA1Qoqk2BLAC/TXnIVtLftc5tjHQdENEr7Fhf/qZnaHjqdfC0HpstQF7gqVOhQ2MgOJooeKgWB+zb04TdgxRlG2Ys+WUJbUTPZnaIiE5sSal7a1GSwtxsEWTTZO2hVUOalLKwuoDC/rrOKnAUyQAo+q2jH7vn5n5mIuzUysdbhSfcBD/uM7/4mOXjXl/ZnWrnHqr8/wCj6KWqDwIPoRKp8008QyfS7r/KzD8jMqnvDiF+nEVh/mOfzMs/hkvCX4Kr4pHxiz6MljGVsq+pA+ZxHZG9+OeqqDF1dc38LHRS3MHpJRutvFiMTgq71qhqGnUp5TZBZSpv9IF/eZsujliW5tcfs04tZDK6SfsRfePbDV8TUZr6MVVSb5QDaw+LxsXeOrhi/dFfGAGDAMDbgbe5HuZnba2dSdKlUArUsWJFyGI4+HqfKROnWnt4J482PalwuKPndThy4cu++XzZKNtbVFcLVWiKJbMlRkZiHIC+Er9nTlz9ph481WCF10WmqqV1BUXsSRfXj8TGwOMXI1JzZXKsGsSVZbi4UcbhiPidF3Z2GmFUuGdmqKL5hlAHG2Tr63lMuWOmj0+nuTh009VJ89evscyarabRu2XEYJadFaFKooTQuzhuJFtOXCbetsenTxdZsgyZQaa2OQZrh7enT7045vDXBr2UkqosPck2/KZdVnhmikl2f3R6Og0ksGRtvuvszqVL+0HX54KkfSqw/wBkzKX9oE/awNvSqD+aicapGX1MxLFB+B60pSOzL2/JzwdT2dJeTt8o88JW9mp/1nFxPWMv8iHYp8yR21e3vC88PiB/8z+TSX7P34wtWjTqGqtMuobI5Gdb62IHOfLGKqeFvQ/lOrVqWRaXQoMvoLAxDTQm66FMueeNJnWf724XlWB9AxP5T2nvThzb95bzIIt5HznJ6VUgFrHKujEEC1/e/wATZU6FWpkNKhVf6xUKgGzAi2a54kH8JMtLij1l+Uc46nLLpH8M62rAi41B4T2Rzck1RSdKtN0yPZc5BJBUHQAmwH6yRzzppRk0nZ6EG5RTaojHaRjDS2dUcEgg0xccdXUTlFDaodKn7zxnIFzXZSCTmzJcEjQcCOM7ftzAUq2HenXUNTYeIE28wQRqCDYg9Z897wbCbD1Gyh2pX8DkcvvdD56SpPR2jeYrabFCpylhl1AABCiw09AJaer4iAL36XHXTX+U85FqWLYcG/UTMo7YI4j497aH1M7Y87gqOM8Sk7N2KwzEnmTa4uOK21ExMU4CvlP+G3A/dp8papbTQ8Dby4cgB66iZVRVdClxe2UG1zqBcj4myGqjfJknpnXBFWxTfxGed8TzY/MlmFwKUVstiftPYZm9Oglb1lHE6W62lp67nhER0arn+DSbtqxxVPR7ePkw+w3OT7sdqU1w2Kp12CCo6ABzlJ/dnhf0mt2dh8uKRdTbnrzpk/rLOz2Hd1rqdFUjhbpz82mfLqXkTVekaMeFQdm82hhDTLqLPoQpBBVhbTUdZztGtJ5ui9FkZ6rlKL2CML2D8b2twlvH7q0hU7wEVFJucjaH1TiJ10mpWK7M+s00s1bSrc3AURTFaoB3hYhM/AdCq8z5yW1sZ5yMCsneK5ViyAquhsoPGw6+czFd3+6OrX/BRqZwzZfmy3ekaMGJYo7V7/U1+9W3Fo0WdjYAaeZ5ATh1WocxL6Ekk6HQ8x7Sf9pOyxXrUxRr51VbVA1wFqX1Ki2pty5W85Fn2I6VHUqaiE+FxwIHBiDrcicd7R3UUYdGXxMrG7DNIUTh3cl0PfCplARg1tLfZI166Tpm6XZ3g2xGKWunfIaeGNGo5ZRnYVDV7tlINtKevGdY5+6KuFnLgZ45kw3j2XhMNisVSGELhXTubYiogSn3SZs1r5rsSbn+ISNf+KZ0FgtyOOdhr6ZZphP5l7U2cJ7cdbnRpcW3hPoZ0mrvCGy6NZRZRpoP+5Cm3fq3UsiOB9QD2LC/AkC/Dn5mZ+LxFRNe4sD9I7wFj0FrTvgfy7lki15GbU/7dqxyX3JI22qZQrlYEnVtOYA4eWvzJru9viadJ2p0ms9QkCwAJsOpBAsL34cpzLZNNa1QKwqI5vZSbqQALnTS+vrJzT7wUAEphgrakE2Ud2VF7A2HnJnDDli5xKY55sTUJHQN1t5f2io6sqoxAZQGzXA8LcuRy/6pJJzrsuolneo2pVCgN9bswLXBNzfKNdOE6LPInV8HrQuuTF2nRzUmH/OMimJ2b1EmstVaAPIH14SpZo5PtXcKjUuVXu26poPdeEh209ysRS1AFVeq/V7qf0ndsRsoHUC3lMCrsvyiiD56bQ2OhHEHQ/BldPEMv0sR/wA6Ts+1tzqNcfvKak8mtZh6MNZCdsdmFRbmg4P3alx8OB+YlaBFsNtx0GWysPO9/m8yjt+m6MlajmDCxynKfm+kwsdu7iqR8WHqHzWzD8Df8Jqa9V10NKoPVG/pAomVDe2mWLOHU8BlAOlgBrcG4A/GZdDevCqpFmGZcrA073FwevUTnDY49CPYyj9uHWTYo6Od8MN3Yp5agVWLqUuni+yCFtpNfid8ltenSYVeRDZQSdFXTVtbaSHUGLmyAsfLl6nlJ1uPskU6gqPTD1FIKEi6qeqg8/OWjbdFZUlZ0qnuwtgSDewvqb3trMo7GYKVDGxFtdSPQnUTYbOxDVLMBpwYHjfqJuVw8u1RCdnNcduxZiXUEk3zdTMf+76/wj4nS8VgAwtaaT9isbSUkyHaIYd1QdbCbjYuEWmGWrdRoVIBa3IjTgOE3/7MTzPlqYGDjYNxAd4dyDVr1KlOqPFaxK8goHkfW/QTSf3ExSABaiEDTVDf1uJ1wUPIGX1pgDUD5loNwdptfQpOKmqaT+pydN3HVRnRs3PIwsfZhp6SjG7AXumtTqPUBU0yyi6kHxAWNvEDbWddGTp+Erq7OGhy/kPmdZ55yi4uTaOcMEIyTUaZw2rh6gqq5w9VVRTewIa+UqMtudyPgzf7i1jUVqNZcQhJzG4JzjLlIPiA00Ot51KrgEc2CDhw/WKexEGtiNLEf0M5QyShGovg6zxxlK2indbYFLCoe6FTxcTUNyenkJvJh7NohV00v6zMnGTtnaKpCIiVLFLjSWu6vL88yyUyGjFbCAyxUwQ6TYCLSbINQ+zFPECYdbdmk3FFPtJFkE87uOARKpuTQP8Ahr8CWH7PcM3Gkh9VEmfdx3UjgENo9n2HQ3VAvoBNlQ3dpqdFHxN/3c8sJKQbLGEUJpYW8pnSwF0lavbjJlzyVjxwV35TW18OM0zbm95UKQtqIT2k9TWilPe6mc2G6Sg0pdSObiYvdeUd1MnJGSTZFGJ3Uzzfzlo05kkSsmXSLQX0+JV3fn1larKgspZai3Rp2+JdiJUuIiIAiIgCeT2IBTaCJVEkiikCegT2JAo8ZZSElcSbFFBEpKy5lgxZFFKrK5RxlYhkoRESCSk0xKRSlyJNkUijuxKrT2JFijy09iIJEREAREQBERAEREAREQBERAEREATy0RBB7ERBIiIgCIiAIiIAiIgCIiAf/9k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" name="Θέση περιεχομένου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797152"/>
            <a:ext cx="4392488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789517"/>
            <a:ext cx="5589240" cy="5085184"/>
          </a:xfrm>
        </p:spPr>
        <p:txBody>
          <a:bodyPr/>
          <a:lstStyle/>
          <a:p>
            <a:pPr marL="109728" indent="0">
              <a:buNone/>
            </a:pPr>
            <a:r>
              <a:rPr lang="el-GR" b="1" u="sng" dirty="0" smtClean="0"/>
              <a:t>Τύποι συνδυασμένων μεταφορών</a:t>
            </a:r>
            <a:r>
              <a:rPr lang="en-US" b="1" u="sng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Σιδηροδρομική και οδική μεταφορά</a:t>
            </a:r>
          </a:p>
          <a:p>
            <a:pPr>
              <a:buFont typeface="Arial" pitchFamily="34" charset="0"/>
              <a:buChar char="•"/>
            </a:pPr>
            <a:endParaRPr lang="el-GR" sz="2400" dirty="0" smtClean="0"/>
          </a:p>
          <a:p>
            <a:pPr marL="109728" indent="0">
              <a:buNone/>
            </a:pPr>
            <a:endParaRPr lang="el-GR" sz="2400" dirty="0" smtClean="0"/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Σιδηροδρομική και θαλάσσια μεταφορά</a:t>
            </a:r>
          </a:p>
          <a:p>
            <a:pPr>
              <a:buFont typeface="Arial" pitchFamily="34" charset="0"/>
              <a:buChar char="•"/>
            </a:pPr>
            <a:endParaRPr lang="el-GR" sz="2400" dirty="0" smtClean="0"/>
          </a:p>
          <a:p>
            <a:pPr>
              <a:buFont typeface="Arial" pitchFamily="34" charset="0"/>
              <a:buChar char="•"/>
            </a:pPr>
            <a:endParaRPr lang="el-GR" sz="2400" dirty="0" smtClean="0"/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Σιδηροδρομική και εναέρια μεταφορά</a:t>
            </a:r>
          </a:p>
          <a:p>
            <a:pPr>
              <a:buFont typeface="Arial" pitchFamily="34" charset="0"/>
              <a:buChar char="•"/>
            </a:pPr>
            <a:endParaRPr lang="el-GR" sz="2400" dirty="0" smtClean="0"/>
          </a:p>
          <a:p>
            <a:pPr>
              <a:buFont typeface="Arial" pitchFamily="34" charset="0"/>
              <a:buChar char="•"/>
            </a:pPr>
            <a:endParaRPr lang="el-GR" sz="2200" dirty="0" smtClean="0"/>
          </a:p>
        </p:txBody>
      </p:sp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/>
            <a:r>
              <a:rPr lang="el-GR" dirty="0" smtClean="0"/>
              <a:t>ΣΥΝΔΥΑΣΜΕΝΕΣ ΜΕΤΑΦΟΡΕΣ</a:t>
            </a:r>
            <a:endParaRPr lang="el-GR" dirty="0"/>
          </a:p>
        </p:txBody>
      </p:sp>
      <p:pic>
        <p:nvPicPr>
          <p:cNvPr id="3075" name="Picture 3" descr="C:\Users\Akis\Desktop\LKW-WALTER-Kombinierter Verkeh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4" y="3703577"/>
            <a:ext cx="3851920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lkw-walter.gr/el/pelatis/sunduasmenes-metafores/~/media/Images/LKW/Kunden/LKW-WALTER-Kombiverkehr-Strasse-Schiene.ashx?mw=6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9" y="1988840"/>
            <a:ext cx="36726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kis\Desktop\ΠΕΡΙΒΑΛΛΟΝ &amp; ΔΙΑΧΕΙΡΙΣΗ ΑΝΑΚΥΚΛΩΣΗΣ\bigClipboard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64"/>
          <a:stretch/>
        </p:blipFill>
        <p:spPr bwMode="auto">
          <a:xfrm>
            <a:off x="5225342" y="5229200"/>
            <a:ext cx="3523122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74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988840"/>
            <a:ext cx="5508104" cy="4869160"/>
          </a:xfrm>
        </p:spPr>
        <p:txBody>
          <a:bodyPr/>
          <a:lstStyle/>
          <a:p>
            <a:endParaRPr lang="el-GR" dirty="0" smtClean="0"/>
          </a:p>
          <a:p>
            <a:r>
              <a:rPr lang="el-GR" sz="2400" dirty="0"/>
              <a:t>Σιδηροδρομική και </a:t>
            </a:r>
            <a:r>
              <a:rPr lang="el-GR" sz="2400" dirty="0" smtClean="0"/>
              <a:t>αγωγός</a:t>
            </a:r>
          </a:p>
          <a:p>
            <a:endParaRPr lang="el-GR" sz="2400" dirty="0"/>
          </a:p>
          <a:p>
            <a:endParaRPr lang="el-GR" sz="2400" dirty="0"/>
          </a:p>
          <a:p>
            <a:endParaRPr lang="el-GR" sz="2400" dirty="0" smtClean="0"/>
          </a:p>
          <a:p>
            <a:r>
              <a:rPr lang="el-GR" sz="2400" dirty="0" smtClean="0"/>
              <a:t>Οδική </a:t>
            </a:r>
            <a:r>
              <a:rPr lang="el-GR" sz="2400" dirty="0"/>
              <a:t>και εναέρια </a:t>
            </a:r>
            <a:r>
              <a:rPr lang="el-GR" sz="2400" dirty="0" smtClean="0"/>
              <a:t>μεταφορά</a:t>
            </a:r>
          </a:p>
          <a:p>
            <a:endParaRPr lang="el-GR" sz="2400" dirty="0"/>
          </a:p>
          <a:p>
            <a:endParaRPr lang="el-GR" sz="2400" dirty="0" smtClean="0"/>
          </a:p>
          <a:p>
            <a:endParaRPr lang="el-GR" sz="2400" dirty="0"/>
          </a:p>
          <a:p>
            <a:r>
              <a:rPr lang="el-GR" sz="2400" dirty="0"/>
              <a:t>Οδική και θαλάσσια μεταφορά</a:t>
            </a:r>
          </a:p>
          <a:p>
            <a:endParaRPr lang="el-GR" sz="2400" dirty="0"/>
          </a:p>
          <a:p>
            <a:endParaRPr lang="el-GR" sz="2400" dirty="0"/>
          </a:p>
        </p:txBody>
      </p:sp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/>
            <a:r>
              <a:rPr lang="el-GR" dirty="0" smtClean="0"/>
              <a:t>ΣΥΝΔΥΑΣΜΕΝΕΣ ΜΕΤΑΦΟΡΕΣ</a:t>
            </a:r>
            <a:endParaRPr lang="el-GR" dirty="0"/>
          </a:p>
        </p:txBody>
      </p:sp>
      <p:pic>
        <p:nvPicPr>
          <p:cNvPr id="5" name="Picture 7" descr="http://t2.gstatic.com/images?q=tbn:ANd9GcTVuZr4SUmcKCrLEMLcpekPppPItQ9fqyn90qbPuXTN7Ki99FcN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1916832"/>
            <a:ext cx="4192554" cy="143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Akis\Desktop\1160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3429000"/>
            <a:ext cx="4192554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lkw-walter.gr/el/pelatis/sunduasmenes-metafores/~/media/Images/LKW/Kunden/LKW-WALTER-Kombiverkehr-Short-Sea.ashx?mw=6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157192"/>
            <a:ext cx="4504832" cy="168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56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-1" y="1772816"/>
            <a:ext cx="4788025" cy="5085184"/>
          </a:xfrm>
        </p:spPr>
        <p:txBody>
          <a:bodyPr/>
          <a:lstStyle/>
          <a:p>
            <a:pPr marL="109728" indent="0">
              <a:buNone/>
            </a:pPr>
            <a:endParaRPr lang="el-GR" dirty="0" smtClean="0"/>
          </a:p>
          <a:p>
            <a:pPr marL="109728" indent="0">
              <a:buNone/>
            </a:pPr>
            <a:endParaRPr lang="el-GR" dirty="0"/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Οδική μεταφορά </a:t>
            </a:r>
            <a:r>
              <a:rPr lang="el-GR" dirty="0"/>
              <a:t>και </a:t>
            </a:r>
            <a:r>
              <a:rPr lang="el-GR" dirty="0" smtClean="0"/>
              <a:t>αγωγός</a:t>
            </a:r>
          </a:p>
          <a:p>
            <a:pPr>
              <a:buFont typeface="Arial" pitchFamily="34" charset="0"/>
              <a:buChar char="•"/>
            </a:pPr>
            <a:endParaRPr lang="el-GR" dirty="0"/>
          </a:p>
          <a:p>
            <a:pPr>
              <a:buFont typeface="Arial" pitchFamily="34" charset="0"/>
              <a:buChar char="•"/>
            </a:pPr>
            <a:endParaRPr lang="el-GR" dirty="0" smtClean="0"/>
          </a:p>
          <a:p>
            <a:pPr marL="109728" indent="0">
              <a:buNone/>
            </a:pPr>
            <a:endParaRPr lang="el-GR" dirty="0" smtClean="0"/>
          </a:p>
          <a:p>
            <a:pPr>
              <a:buFont typeface="Arial" pitchFamily="34" charset="0"/>
              <a:buChar char="•"/>
            </a:pPr>
            <a:endParaRPr lang="el-GR" dirty="0"/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Θαλάσσια μεταφορά </a:t>
            </a:r>
            <a:r>
              <a:rPr lang="el-GR" dirty="0"/>
              <a:t>και </a:t>
            </a:r>
            <a:r>
              <a:rPr lang="el-GR" dirty="0" smtClean="0"/>
              <a:t>αγωγός</a:t>
            </a:r>
          </a:p>
          <a:p>
            <a:pPr>
              <a:buFont typeface="Arial" pitchFamily="34" charset="0"/>
              <a:buChar char="•"/>
            </a:pPr>
            <a:endParaRPr lang="el-GR" dirty="0" smtClean="0"/>
          </a:p>
          <a:p>
            <a:pPr>
              <a:buFont typeface="Arial" pitchFamily="34" charset="0"/>
              <a:buChar char="•"/>
            </a:pPr>
            <a:endParaRPr lang="el-GR" dirty="0"/>
          </a:p>
          <a:p>
            <a:pPr>
              <a:buFont typeface="Arial" pitchFamily="34" charset="0"/>
              <a:buChar char="•"/>
            </a:pPr>
            <a:endParaRPr lang="el-GR" dirty="0"/>
          </a:p>
          <a:p>
            <a:endParaRPr lang="el-GR" dirty="0"/>
          </a:p>
        </p:txBody>
      </p:sp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/>
            <a:r>
              <a:rPr lang="el-GR" dirty="0" smtClean="0"/>
              <a:t>ΣΥΝΔΥΑΣΜΕΝΕΣ ΜΕΤΑΦΟΡΕΣ</a:t>
            </a:r>
            <a:endParaRPr lang="el-GR" dirty="0"/>
          </a:p>
        </p:txBody>
      </p:sp>
      <p:pic>
        <p:nvPicPr>
          <p:cNvPr id="6148" name="Picture 4" descr="http://t0.gstatic.com/images?q=tbn:ANd9GcQjQVxWNEMVc5TxN9PJUpTYHqVec_lD2m0L3YrI7qDglVnJ_x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851" y="2348880"/>
            <a:ext cx="411599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Akis\Desktop\assets_LARGE_t_420_541219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851" y="4509120"/>
            <a:ext cx="412417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45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2249424"/>
            <a:ext cx="4381805" cy="4608576"/>
          </a:xfrm>
        </p:spPr>
        <p:txBody>
          <a:bodyPr/>
          <a:lstStyle/>
          <a:p>
            <a:endParaRPr lang="el-GR" dirty="0" smtClean="0"/>
          </a:p>
          <a:p>
            <a:r>
              <a:rPr lang="el-GR" dirty="0" smtClean="0"/>
              <a:t>Θαλάσσια </a:t>
            </a:r>
            <a:r>
              <a:rPr lang="el-GR" dirty="0"/>
              <a:t>και </a:t>
            </a:r>
            <a:r>
              <a:rPr lang="el-GR" dirty="0" smtClean="0"/>
              <a:t>εναέρια</a:t>
            </a:r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r>
              <a:rPr lang="el-GR" dirty="0" smtClean="0"/>
              <a:t>Εναέρια </a:t>
            </a:r>
            <a:r>
              <a:rPr lang="el-GR" dirty="0"/>
              <a:t>και αγωγός</a:t>
            </a:r>
          </a:p>
          <a:p>
            <a:endParaRPr lang="el-GR" dirty="0"/>
          </a:p>
        </p:txBody>
      </p:sp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/>
            <a:r>
              <a:rPr lang="el-GR" dirty="0" smtClean="0"/>
              <a:t>ΣΥΝΔΥΑΣΜΕΝΕΣ ΜΕΤΑΦΟΡΕΣ</a:t>
            </a:r>
            <a:endParaRPr lang="el-GR" dirty="0"/>
          </a:p>
        </p:txBody>
      </p:sp>
      <p:pic>
        <p:nvPicPr>
          <p:cNvPr id="7169" name="Picture 1" descr="C:\Users\Akis\Desktop\OilGas-Prices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805" y="4437112"/>
            <a:ext cx="4614267" cy="205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Akis\Desktop\image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76872"/>
            <a:ext cx="439248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65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2132856"/>
            <a:ext cx="8316416" cy="4608512"/>
          </a:xfrm>
        </p:spPr>
        <p:txBody>
          <a:bodyPr/>
          <a:lstStyle/>
          <a:p>
            <a:pPr marL="109728" indent="0">
              <a:buNone/>
            </a:pPr>
            <a:r>
              <a:rPr lang="el-GR" b="1" u="sng" dirty="0" smtClean="0"/>
              <a:t>Πλεονεκτήματα συνδυασμένων μεταφορών</a:t>
            </a:r>
            <a:r>
              <a:rPr lang="en-US" dirty="0" smtClean="0"/>
              <a:t>:</a:t>
            </a:r>
            <a:endParaRPr lang="el-GR" dirty="0" smtClean="0"/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Μείωση των τερματικών σταθμών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Πλήρης μεταφορά (από παραγωγή μέχρι διανομή)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Μείωση του διαχειριζόμενου φορτίου με αποτέλεσμα μείωση των ζημιών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Έλεγχος σε όλα τα επίπεδα μεταφοράς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Υπηρεσίες </a:t>
            </a:r>
            <a:r>
              <a:rPr lang="en-US" sz="2400" dirty="0" smtClean="0"/>
              <a:t>“ Just -in-time ’’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Μείωση χρόνου διαχείρισης φορτίου</a:t>
            </a:r>
            <a:r>
              <a:rPr lang="en-US" sz="2400" dirty="0" smtClean="0"/>
              <a:t> </a:t>
            </a:r>
            <a:r>
              <a:rPr lang="el-GR" sz="2400" dirty="0" smtClean="0"/>
              <a:t>(αξιόπιστος </a:t>
            </a:r>
            <a:r>
              <a:rPr lang="en-US" sz="2400" dirty="0" smtClean="0"/>
              <a:t> </a:t>
            </a:r>
            <a:r>
              <a:rPr lang="el-GR" sz="2400" dirty="0" smtClean="0"/>
              <a:t>χρόνος μεταφοράς)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Φιλικότερος τρόπος μεταφοράς σε σχέση με μεμονωμένο τρόπο μεταφοράς </a:t>
            </a:r>
            <a:endParaRPr lang="el-GR" sz="2400" dirty="0"/>
          </a:p>
        </p:txBody>
      </p:sp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/>
            <a:r>
              <a:rPr lang="el-GR" dirty="0" smtClean="0"/>
              <a:t>ΣΥΝΔΥΑΣΜΕΝΕΣ ΜΕΤΑΦΟΡΕΣ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5135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2249424"/>
            <a:ext cx="8686800" cy="4325112"/>
          </a:xfrm>
        </p:spPr>
        <p:txBody>
          <a:bodyPr/>
          <a:lstStyle/>
          <a:p>
            <a:pPr marL="109728" indent="0">
              <a:buNone/>
            </a:pPr>
            <a:r>
              <a:rPr lang="el-GR" b="1" u="sng" dirty="0" smtClean="0"/>
              <a:t>Μειονεκτήματα συνδυασμένων μεταφορών </a:t>
            </a:r>
            <a:r>
              <a:rPr lang="en-US" b="1" u="sng" dirty="0" smtClean="0"/>
              <a:t>:</a:t>
            </a:r>
            <a:endParaRPr lang="el-GR" sz="2400" dirty="0" smtClean="0"/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Υψηλό κόστος μεταφόρτωσης</a:t>
            </a:r>
          </a:p>
          <a:p>
            <a:pPr>
              <a:buFont typeface="Arial" pitchFamily="34" charset="0"/>
              <a:buChar char="•"/>
            </a:pPr>
            <a:endParaRPr lang="el-GR" sz="2400" dirty="0" smtClean="0"/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Έλλειψη χώρου στάθμευσης</a:t>
            </a:r>
          </a:p>
          <a:p>
            <a:pPr>
              <a:buFont typeface="Arial" pitchFamily="34" charset="0"/>
              <a:buChar char="•"/>
            </a:pPr>
            <a:endParaRPr lang="el-GR" sz="2400" dirty="0" smtClean="0"/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Περιβαλλοντική επιβάρυνση</a:t>
            </a:r>
          </a:p>
          <a:p>
            <a:pPr>
              <a:buFont typeface="Arial" pitchFamily="34" charset="0"/>
              <a:buChar char="•"/>
            </a:pPr>
            <a:endParaRPr lang="el-GR" sz="2400" dirty="0"/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Μεγάλη κατανάλωση ενέργειας</a:t>
            </a:r>
          </a:p>
          <a:p>
            <a:pPr>
              <a:buFont typeface="Arial" pitchFamily="34" charset="0"/>
              <a:buChar char="•"/>
            </a:pPr>
            <a:endParaRPr lang="el-GR" sz="2400" dirty="0"/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Συμφόρηση οδικού δικτύου </a:t>
            </a:r>
            <a:endParaRPr lang="el-GR" sz="2400" dirty="0"/>
          </a:p>
        </p:txBody>
      </p:sp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/>
            <a:r>
              <a:rPr lang="el-GR" dirty="0" smtClean="0"/>
              <a:t>ΣΥΝΔΥΑΣΜΕΝΕΣ ΜΕΤΑΦΟΡΕΣ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9079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στικό">
  <a:themeElements>
    <a:clrScheme name="Σύνθετο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Αστικό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Αστικό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1404</TotalTime>
  <Words>436</Words>
  <Application>Microsoft Office PowerPoint</Application>
  <PresentationFormat>Προβολή στην οθόνη (4:3)</PresentationFormat>
  <Paragraphs>107</Paragraphs>
  <Slides>16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Αστικό</vt:lpstr>
      <vt:lpstr>ΠΕΡΙΒΑΛΛΟΝ &amp; ΔΙΑΧΕΙΡΙΣΗ ΑΝΑΚΥΚΛΩΣΗΣ</vt:lpstr>
      <vt:lpstr>ΘΕΜΑ ΕΡΓΑΣΙΑΣ</vt:lpstr>
      <vt:lpstr>ΣΥΝΔΥΑΣΜΕΝΕΣ ΜΕΤΑΦΟΡΕΣ</vt:lpstr>
      <vt:lpstr>ΣΥΝΔΥΑΣΜΕΝΕΣ ΜΕΤΑΦΟΡΕΣ</vt:lpstr>
      <vt:lpstr>ΣΥΝΔΥΑΣΜΕΝΕΣ ΜΕΤΑΦΟΡΕΣ</vt:lpstr>
      <vt:lpstr>ΣΥΝΔΥΑΣΜΕΝΕΣ ΜΕΤΑΦΟΡΕΣ</vt:lpstr>
      <vt:lpstr>ΣΥΝΔΥΑΣΜΕΝΕΣ ΜΕΤΑΦΟΡΕΣ</vt:lpstr>
      <vt:lpstr>ΣΥΝΔΥΑΣΜΕΝΕΣ ΜΕΤΑΦΟΡΕΣ</vt:lpstr>
      <vt:lpstr>ΣΥΝΔΥΑΣΜΕΝΕΣ ΜΕΤΑΦΟΡΕΣ</vt:lpstr>
      <vt:lpstr>ΠΕΡΙΒΑΛΛΟΝΤΙΚΕΣ ΕΠΙΠΤΩΣΕΙΣ ΑΠΟ ΣΥΝΔΥΑΣΜΕΝΕΣ ΜΕΤΑΦΟΡΕΣ</vt:lpstr>
      <vt:lpstr>ΠΕΡΙΒΑΛΛΟΝΤΙΚΕΣ ΕΠΙΠΤΩΣΕΙΣ ΑΠΟ ΣΥΝΔΥΑΣΜΕΝΕΣ ΜΕΤΑΦΟΡΕΣ</vt:lpstr>
      <vt:lpstr>ΠΕΡΙΒΑΛΛΟΝΤΙΚΕΣ ΕΠΙΠΤΩΣΕΙΣ ΑΠΟ ΣΥΝΔΥΑΣΜΕΝΕΣ ΜΕΤΑΦΟΡΕΣ</vt:lpstr>
      <vt:lpstr>ΦΙΛΙΚΟΤΕΡΗ ΕΠΙΛΟΓΗ ΠΡΟΣ ΤΟ ΠΕΡΙΒΑΛΛΟΝ</vt:lpstr>
      <vt:lpstr>ΟΙΚΟΛΟΓΙΚΗ ΑΝΑΠΤΥΞΗ</vt:lpstr>
      <vt:lpstr>ΣΥΜΠΕΡΑΣΜΑΤΑ</vt:lpstr>
      <vt:lpstr>ΣΑΣ ΕΥΧΑΡΙΣΤΩ ΠΟΛΥ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Akis</dc:creator>
  <cp:lastModifiedBy>Kleiw</cp:lastModifiedBy>
  <cp:revision>145</cp:revision>
  <dcterms:created xsi:type="dcterms:W3CDTF">2013-06-15T16:48:58Z</dcterms:created>
  <dcterms:modified xsi:type="dcterms:W3CDTF">2013-06-27T14:00:39Z</dcterms:modified>
</cp:coreProperties>
</file>