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3EFD6E8-1B2E-E148-BBFB-D466A558276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8"/>
            <p14:sldId id="276"/>
            <p14:sldId id="277"/>
            <p14:sldId id="279"/>
            <p14:sldId id="280"/>
            <p14:sldId id="281"/>
            <p14:sldId id="282"/>
            <p14:sldId id="283"/>
          </p14:sldIdLst>
        </p14:section>
        <p14:section name="Untitled Section" id="{08524944-6ADF-FF45-9F8B-AEEF9E60027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5/27/2013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471" y="327546"/>
            <a:ext cx="5568286" cy="1665027"/>
          </a:xfrm>
        </p:spPr>
        <p:txBody>
          <a:bodyPr/>
          <a:lstStyle/>
          <a:p>
            <a:pPr algn="ctr"/>
            <a:r>
              <a:rPr lang="el-GR" sz="2400" dirty="0" smtClean="0"/>
              <a:t>ΤΕΙ ΧΑΛΚΙΔΑΣ – Τμήμα Διοίκησης Συστημάτων Εφοδιασμού</a:t>
            </a:r>
            <a:br>
              <a:rPr lang="el-GR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662" y="2552131"/>
            <a:ext cx="8130654" cy="4042012"/>
          </a:xfrm>
        </p:spPr>
        <p:txBody>
          <a:bodyPr>
            <a:noAutofit/>
          </a:bodyPr>
          <a:lstStyle/>
          <a:p>
            <a:r>
              <a:rPr lang="el-GR" sz="2800" u="sng" dirty="0" smtClean="0"/>
              <a:t>Μάθημα:</a:t>
            </a:r>
            <a:r>
              <a:rPr lang="el-GR" sz="2800" dirty="0" smtClean="0"/>
              <a:t>            Συσκευασία – Οικολογική Συσκευασία</a:t>
            </a:r>
          </a:p>
          <a:p>
            <a:r>
              <a:rPr lang="el-GR" sz="2800" u="sng" dirty="0" smtClean="0"/>
              <a:t>Καθηγήτρια: </a:t>
            </a:r>
            <a:r>
              <a:rPr lang="el-GR" sz="2800" dirty="0" smtClean="0"/>
              <a:t>      κ. Καλλικαντζάρου</a:t>
            </a:r>
            <a:endParaRPr lang="el-GR" sz="2800" u="sng" dirty="0" smtClean="0"/>
          </a:p>
          <a:p>
            <a:endParaRPr lang="el-GR" sz="2800" dirty="0" smtClean="0"/>
          </a:p>
          <a:p>
            <a:r>
              <a:rPr lang="el-GR" sz="2800" u="sng" dirty="0" smtClean="0"/>
              <a:t>Θέμα:</a:t>
            </a:r>
            <a:r>
              <a:rPr lang="el-GR" sz="2800" dirty="0" smtClean="0"/>
              <a:t>                  Υλικά συσκευασίας</a:t>
            </a:r>
          </a:p>
          <a:p>
            <a:endParaRPr lang="el-GR" sz="3200" dirty="0" smtClean="0"/>
          </a:p>
          <a:p>
            <a:r>
              <a:rPr lang="el-GR" sz="2800" dirty="0" smtClean="0"/>
              <a:t>Κάτσικα Χρυσαυγή     ΣΕΑ 10016</a:t>
            </a:r>
          </a:p>
          <a:p>
            <a:r>
              <a:rPr lang="el-GR" sz="2800" dirty="0" smtClean="0"/>
              <a:t>Βάγια Βασιλεία           ΣΕΑ 10026</a:t>
            </a:r>
          </a:p>
          <a:p>
            <a:endParaRPr lang="el-GR" sz="3200" dirty="0"/>
          </a:p>
          <a:p>
            <a:endParaRPr lang="el-GR" sz="3200" dirty="0" smtClean="0"/>
          </a:p>
          <a:p>
            <a:endParaRPr lang="el-GR" sz="3200" dirty="0"/>
          </a:p>
          <a:p>
            <a:endParaRPr lang="el-GR" sz="3200" dirty="0" smtClean="0"/>
          </a:p>
          <a:p>
            <a:endParaRPr lang="el-GR" sz="3200" dirty="0"/>
          </a:p>
        </p:txBody>
      </p:sp>
      <p:pic>
        <p:nvPicPr>
          <p:cNvPr id="1027" name="Picture 3" descr="C:\Users\Villy\Desktop\ΣΧΟΛΗ\TEIHAL_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35" y="327546"/>
            <a:ext cx="1816384" cy="1760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1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5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2000" b="1" dirty="0"/>
              <a:t>Χάρτινες </a:t>
            </a:r>
            <a:r>
              <a:rPr lang="el-GR" sz="2000" b="1" dirty="0" smtClean="0"/>
              <a:t>τσάντες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Διακρίνονται </a:t>
            </a:r>
            <a:r>
              <a:rPr lang="el-GR" sz="2000" dirty="0"/>
              <a:t>σε πολλές κατηγορίες ανάλογα με το εάν είναι πλαστικοποιημένες ή όχι, ανάλογα με το χερούλι που </a:t>
            </a:r>
            <a:r>
              <a:rPr lang="el-GR" sz="2000" dirty="0" smtClean="0"/>
              <a:t>διαθέτουν.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Παράγονται συνήθως </a:t>
            </a:r>
            <a:r>
              <a:rPr lang="el-GR" sz="2000" dirty="0"/>
              <a:t>από παρθένο χαρτί κραφτ.</a:t>
            </a:r>
            <a:br>
              <a:rPr lang="el-GR" sz="2000" dirty="0"/>
            </a:br>
            <a:endParaRPr lang="el-GR" dirty="0" smtClean="0"/>
          </a:p>
          <a:p>
            <a:pPr>
              <a:buFont typeface="Wingdings" charset="2"/>
              <a:buChar char="Ø"/>
            </a:pPr>
            <a:r>
              <a:rPr lang="el-GR" b="1" dirty="0" smtClean="0"/>
              <a:t>Χαρ</a:t>
            </a:r>
            <a:r>
              <a:rPr lang="el-GR" sz="2000" b="1" dirty="0" smtClean="0"/>
              <a:t>τοσακούλες</a:t>
            </a:r>
            <a:endParaRPr lang="el-GR" sz="2000" dirty="0"/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l-GR" sz="2000" dirty="0"/>
              <a:t>Σ</a:t>
            </a:r>
            <a:r>
              <a:rPr lang="el-GR" sz="2000" dirty="0" smtClean="0"/>
              <a:t>την </a:t>
            </a:r>
            <a:r>
              <a:rPr lang="el-GR" sz="2000" dirty="0"/>
              <a:t>πρωτογενή συσκευασία ειδών αρτοποιίας, ζαχαροπλαστικής, μαναβικής, ξηρών καρπών και έτοιμου φαγητού</a:t>
            </a:r>
            <a:r>
              <a:rPr lang="el-GR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l-GR" sz="2000" dirty="0"/>
              <a:t>Οι διαστάσεις τους ποικίλλουν ανάλογα με τη χρήση από 8,5 Χ 21 εκ. έως 17 Χ 40 εκ. </a:t>
            </a:r>
            <a:endParaRPr lang="en-US" dirty="0"/>
          </a:p>
        </p:txBody>
      </p:sp>
      <p:pic>
        <p:nvPicPr>
          <p:cNvPr id="4" name="Picture 3" descr="dailynat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445" y="4237791"/>
            <a:ext cx="2733505" cy="216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6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/>
              <a:t>Υ</a:t>
            </a:r>
            <a:r>
              <a:rPr lang="el-GR" dirty="0" smtClean="0"/>
              <a:t>λικά συσκευασίας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3"/>
            <a:ext cx="7620000" cy="544545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2000" b="1" dirty="0" smtClean="0"/>
              <a:t>Χαρτόσακοι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Στην </a:t>
            </a:r>
            <a:r>
              <a:rPr lang="el-GR" sz="2000" dirty="0"/>
              <a:t>πρωτογενή συσκευασία τσιμέντου, δομικών υλικών, αλευριού, ζάχαρης και ζωοτροφών.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pPr>
              <a:buFont typeface="Arial"/>
              <a:buChar char="•"/>
            </a:pPr>
            <a:endParaRPr lang="el-GR" dirty="0"/>
          </a:p>
          <a:p>
            <a:pPr>
              <a:buFont typeface="Arial"/>
              <a:buChar char="•"/>
            </a:pPr>
            <a:endParaRPr lang="el-GR" dirty="0" smtClean="0"/>
          </a:p>
          <a:p>
            <a:pPr>
              <a:buFont typeface="Wingdings" charset="2"/>
              <a:buChar char="Ø"/>
            </a:pPr>
            <a:r>
              <a:rPr lang="el-GR" sz="2000" b="1" dirty="0" smtClean="0"/>
              <a:t>Χαρτί συσκευασίας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Στη </a:t>
            </a:r>
            <a:r>
              <a:rPr lang="el-GR" sz="2000" dirty="0"/>
              <a:t>συσκευασία τροφίμων, εκτός από το απλό χαρτί, χρησιμοποιείται και το πλαστικοποιημένο, όπου η εσωτερική πλευρά του χαρτιού είναι καλυμμένη με φιλμ </a:t>
            </a:r>
            <a:r>
              <a:rPr lang="el-GR" sz="2000" dirty="0" smtClean="0"/>
              <a:t>πλαστικού</a:t>
            </a:r>
            <a:endParaRPr lang="en-US" sz="2000" dirty="0"/>
          </a:p>
        </p:txBody>
      </p:sp>
      <p:pic>
        <p:nvPicPr>
          <p:cNvPr id="4" name="Picture 3" descr="22855-SYSKEYASIA-EARTHCARE---HARTOSAKOI-AGIOI-ANARGYROI-ATTIKI---KOYLANIS-KAI-SIA-EARTH CARE 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114" y="1727556"/>
            <a:ext cx="2884939" cy="199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kraft_pap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790" y="4844955"/>
            <a:ext cx="2974808" cy="15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484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5034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l-GR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Συσκευασίες από πλαστικό</a:t>
            </a:r>
          </a:p>
          <a:p>
            <a:pPr>
              <a:buNone/>
            </a:pPr>
            <a:endParaRPr lang="el-GR" sz="2400" b="1" dirty="0" smtClean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Ø"/>
            </a:pPr>
            <a:r>
              <a:rPr lang="el-GR" sz="2000" b="1" dirty="0" smtClean="0"/>
              <a:t>    Φιάλες</a:t>
            </a:r>
            <a:r>
              <a:rPr lang="en-US" sz="2000" b="1" dirty="0" smtClean="0"/>
              <a:t> 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 Για την εμφιάλωση νερού,αναψυκτικών, χυμών, καθώς και για τη                                            συσκευασία ειδών προσωπικής υγιεινής                                                                     (σαμπουάν</a:t>
            </a:r>
            <a:r>
              <a:rPr lang="el-GR" sz="2000" dirty="0"/>
              <a:t>,</a:t>
            </a:r>
            <a:r>
              <a:rPr lang="el-GR" sz="2000" dirty="0" smtClean="0"/>
              <a:t> κ.λπ) και χημικώ</a:t>
            </a:r>
            <a:r>
              <a:rPr lang="en-US" sz="2000" dirty="0" smtClean="0"/>
              <a:t>v</a:t>
            </a:r>
            <a:r>
              <a:rPr lang="el-GR" sz="2000" dirty="0" smtClean="0"/>
              <a:t>  απορρυπαντικών </a:t>
            </a:r>
          </a:p>
          <a:p>
            <a:pPr marL="11430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κ.α                         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Σάκοι 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Σ</a:t>
            </a:r>
            <a:r>
              <a:rPr lang="el-GR" sz="2000" dirty="0" smtClean="0"/>
              <a:t>υνήθως μεγάλων διαστάσεων και χωρητικότητας (20 – 50 kgr) κ </a:t>
            </a:r>
          </a:p>
          <a:p>
            <a:pPr>
              <a:buFont typeface="Arial"/>
              <a:buChar char="•"/>
            </a:pPr>
            <a:r>
              <a:rPr lang="el-GR" sz="2000" dirty="0"/>
              <a:t>Γ</a:t>
            </a:r>
            <a:r>
              <a:rPr lang="el-GR" sz="2000" dirty="0" smtClean="0"/>
              <a:t>ια τη συσκευασία λιπασμάτων, οικοδομικών υλικών (π.χ. ασβέστη) και άλλων βιομηχανικών προϊόντων</a:t>
            </a:r>
            <a:br>
              <a:rPr lang="el-GR" sz="2000" dirty="0" smtClean="0"/>
            </a:br>
            <a:endParaRPr lang="el-GR" sz="2000" dirty="0" smtClean="0"/>
          </a:p>
          <a:p>
            <a:pPr>
              <a:buNone/>
            </a:pPr>
            <a:endParaRPr lang="el-GR" sz="2000" b="1" dirty="0" smtClean="0">
              <a:ln w="1905"/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7" name="6 - Εικόνα" descr="plastic bottl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4353" y="2884714"/>
            <a:ext cx="1748847" cy="174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476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   Σακούλες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 </a:t>
            </a:r>
            <a:r>
              <a:rPr lang="el-GR" sz="2000" dirty="0"/>
              <a:t>Η συνηθέστερη χρήση των σακουλών από πλαστικό είναι για τη συλλογή </a:t>
            </a:r>
            <a:r>
              <a:rPr lang="el-GR" sz="2000" dirty="0" smtClean="0"/>
              <a:t>απορριμμάτων.</a:t>
            </a:r>
          </a:p>
          <a:p>
            <a:pPr>
              <a:buFont typeface="Arial"/>
              <a:buChar char="•"/>
            </a:pPr>
            <a:r>
              <a:rPr lang="el-GR" sz="2000" dirty="0"/>
              <a:t>Δ</a:t>
            </a:r>
            <a:r>
              <a:rPr lang="el-GR" sz="2000" dirty="0" smtClean="0"/>
              <a:t>ιαφόρων </a:t>
            </a:r>
            <a:r>
              <a:rPr lang="el-GR" sz="2000" dirty="0"/>
              <a:t>τύπων (π.χ. με κορδόνι) και διαστάσεων και παράγονται σε </a:t>
            </a:r>
            <a:r>
              <a:rPr lang="el-GR" sz="2000" dirty="0" smtClean="0"/>
              <a:t>μεγάλο  </a:t>
            </a:r>
            <a:r>
              <a:rPr lang="el-GR" sz="2000" dirty="0"/>
              <a:t>ποσοστό από την ανακύκλωση του scrap                                                  διαφόρων πλαστικών προϊόντων. </a:t>
            </a:r>
            <a:br>
              <a:rPr lang="el-GR" sz="2000" dirty="0"/>
            </a:br>
            <a:endParaRPr lang="el-GR" sz="2000" dirty="0"/>
          </a:p>
          <a:p>
            <a:pPr>
              <a:buFont typeface="Wingdings" pitchFamily="2" charset="2"/>
              <a:buChar char="Ø"/>
            </a:pPr>
            <a:endParaRPr lang="el-GR" sz="2000" dirty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Τσάντες 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/>
              <a:t>X</a:t>
            </a:r>
            <a:r>
              <a:rPr lang="el-GR" sz="2000" dirty="0" smtClean="0"/>
              <a:t>ρησιμοποιούνται από τα διάφορα καταστήματα λιανικής πώλησης και τις υπεραγορές. </a:t>
            </a:r>
            <a:endParaRPr lang="el-GR" sz="2000" dirty="0"/>
          </a:p>
        </p:txBody>
      </p:sp>
      <p:pic>
        <p:nvPicPr>
          <p:cNvPr id="4" name="3 - Εικόνα" descr="plastic 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884714"/>
            <a:ext cx="2161463" cy="223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7730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Μπιτόνια 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smtClean="0"/>
              <a:t>K</a:t>
            </a:r>
            <a:r>
              <a:rPr lang="el-GR" sz="2000" dirty="0" smtClean="0"/>
              <a:t>υρίως  για τη συσκευασία τροφίμων και ποτών αλλά και                                                               για τη συσκευασία ορυκτελαίων.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Πολυαιθυλένιο ενώ   τα τελευταία χρόνια παράγονται και μπιτόνια από    PET που η χωρητικότητας τους κυμαίνεται από                                                           1 έως 35 λίτρα. 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endParaRPr lang="el-GR" sz="2000" dirty="0"/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Κιβώτια</a:t>
            </a:r>
            <a:r>
              <a:rPr lang="el-GR" sz="2000" dirty="0" smtClean="0"/>
              <a:t> </a:t>
            </a:r>
          </a:p>
          <a:p>
            <a:pPr>
              <a:buFont typeface="Arial"/>
              <a:buChar char="•"/>
            </a:pPr>
            <a:r>
              <a:rPr lang="el-GR" sz="2000" dirty="0"/>
              <a:t>Γ</a:t>
            </a:r>
            <a:r>
              <a:rPr lang="el-GR" sz="2000" dirty="0" smtClean="0"/>
              <a:t>ια τη μεταφορά ή συσκευασία τροφίμων και κυρίως αγροτικών προϊόντων και γυάλινων φιαλών. 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5" name="4 - Εικόνα" descr="plastic bito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970" y="2503716"/>
            <a:ext cx="1245098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plastic kivwt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7739" y="4850074"/>
            <a:ext cx="1837329" cy="183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41695"/>
            <a:ext cx="7620000" cy="57184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Βαρέλια 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Για τη  συσκευασία και μεταφορά τροφίμων. 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Η   χωρητικότητα τους μπορεί να                                                   κυμαίνεται από 3 έως 220 λίτρα. </a:t>
            </a:r>
            <a:br>
              <a:rPr lang="el-GR" sz="2000" dirty="0" smtClean="0"/>
            </a:b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Δοχεία</a:t>
            </a:r>
            <a:r>
              <a:rPr lang="el-GR" sz="2000" dirty="0" smtClean="0"/>
              <a:t> 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Συνήθως κατασκευάζονται από πολυπροπυλένιο (ΡΡ) </a:t>
            </a:r>
            <a:endParaRPr lang="el-GR" sz="2000" dirty="0"/>
          </a:p>
          <a:p>
            <a:pPr>
              <a:buFont typeface="Arial"/>
              <a:buChar char="•"/>
            </a:pPr>
            <a:r>
              <a:rPr lang="el-GR" sz="2000" dirty="0" smtClean="0"/>
              <a:t>Για τη συσκευασία κυρίως γαλακτοκομικών προϊόντων και άλλων τροφίμων. </a:t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4" name="3 - Εικόνα" descr="plastika vare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4654" y="1294019"/>
            <a:ext cx="2043752" cy="204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lastika doxe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1511" y="4162567"/>
            <a:ext cx="2497539" cy="249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5171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2000" b="1" dirty="0" smtClean="0"/>
              <a:t>  Μεμβράνες (Films) συσκευασίας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Λεπτές μεμβράνες από πλαστικές ύλες (ΡΕ)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Συσκευάζονται τρόφιμα και χρησιμοποιούνται ως συρρικνωμένες συσκευασίες.</a:t>
            </a:r>
          </a:p>
          <a:p>
            <a:pPr>
              <a:buFont typeface="Arial"/>
              <a:buChar char="•"/>
            </a:pPr>
            <a:r>
              <a:rPr lang="el-GR" sz="2000" dirty="0"/>
              <a:t>Μ</a:t>
            </a:r>
            <a:r>
              <a:rPr lang="el-GR" sz="2000" dirty="0" smtClean="0"/>
              <a:t>εγαλύτερου πάχους και σκληρότητας χρησιμοποιούνται και ως τριτογενές συσκευασία για την περιτύλιξη των προϊόντων των παλετών.</a:t>
            </a:r>
            <a:br>
              <a:rPr lang="el-GR" sz="2000" dirty="0" smtClean="0"/>
            </a:b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3 - Εικόνα" descr="memvranes syskevasi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1714" y="3727117"/>
            <a:ext cx="3795486" cy="251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99"/>
            <a:ext cx="7620000" cy="55307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Διχτυωτή συσκευασία 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/>
              <a:t>E</a:t>
            </a:r>
            <a:r>
              <a:rPr lang="el-GR" sz="2000" dirty="0" smtClean="0"/>
              <a:t>χει</a:t>
            </a:r>
            <a:r>
              <a:rPr lang="en-US" sz="2000" dirty="0" smtClean="0"/>
              <a:t> </a:t>
            </a:r>
            <a:r>
              <a:rPr lang="el-GR" sz="2000" dirty="0" smtClean="0"/>
              <a:t>διάφ</a:t>
            </a:r>
            <a:r>
              <a:rPr lang="el-GR" sz="2000" dirty="0" smtClean="0"/>
              <a:t>ο</a:t>
            </a:r>
            <a:r>
              <a:rPr lang="el-GR" sz="2000" dirty="0" smtClean="0"/>
              <a:t>ρες</a:t>
            </a:r>
            <a:r>
              <a:rPr lang="el-GR" sz="2000" dirty="0" smtClean="0"/>
              <a:t> διαστάσεις </a:t>
            </a:r>
            <a:r>
              <a:rPr lang="el-GR" sz="2000" dirty="0" smtClean="0"/>
              <a:t>και                                                      χρησιμοποιείται για τη συσκευασία                                                                  αγροτικών προϊόντων. 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Τσέρκια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/>
              <a:t>T</a:t>
            </a:r>
            <a:r>
              <a:rPr lang="el-GR" sz="2000" dirty="0" smtClean="0"/>
              <a:t>ριτογενή συσκευασία, για το δέσιμο χαρτοκιβωτίων ή άλλων μεγάλων φορτίων.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Παράγονται κυρίως από ΡΡ ή ΡΕΤ.</a:t>
            </a:r>
            <a:endParaRPr lang="el-GR" sz="2000" dirty="0"/>
          </a:p>
        </p:txBody>
      </p:sp>
      <p:pic>
        <p:nvPicPr>
          <p:cNvPr id="4" name="3 - Εικόνα" descr="sakia-dixtyota-kordon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4615" y="1408914"/>
            <a:ext cx="2902585" cy="209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1369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486" y="4224468"/>
            <a:ext cx="2757714" cy="244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99"/>
            <a:ext cx="7620000" cy="5421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</a:t>
            </a:r>
            <a:r>
              <a:rPr lang="el-GR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Συσκευασίες από γυαλί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/>
              <a:t>Ε</a:t>
            </a:r>
            <a:r>
              <a:rPr lang="el-GR" sz="2000" dirty="0" smtClean="0"/>
              <a:t>ίναι από τις παλαιότερες συσκευασίες και παρουσιάζει σημαντικά πλεονεκτήματα αλλά και μειονεκτήματα συγκριτικά με τα άλλα υλικά συσκευασιών. </a:t>
            </a:r>
          </a:p>
          <a:p>
            <a:pPr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Φιάλες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Από τα κυριότερα προϊόντα γυαλιού.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Γ</a:t>
            </a:r>
            <a:r>
              <a:rPr lang="el-GR" sz="2000" dirty="0" smtClean="0"/>
              <a:t>ια τη συσκευασία τροφίμων και ποτών. 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Μεγάλη ποικιλία ποιότητας, μορφών, χρωμάτων και χωρητικότητας των γυάλινων φιαλών που χρησιμοποιούνται. </a:t>
            </a:r>
          </a:p>
          <a:p>
            <a:pPr>
              <a:buNone/>
            </a:pPr>
            <a:endParaRPr lang="el-GR" sz="2000" b="1" dirty="0" smtClean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l-GR" sz="2400" b="1" dirty="0" smtClean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Clear-Glass-Bo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6067" y="4336143"/>
            <a:ext cx="2581133" cy="239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5034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Βάζα</a:t>
            </a:r>
            <a:r>
              <a:rPr lang="el-GR" sz="2000" dirty="0" smtClean="0"/>
              <a:t> </a:t>
            </a:r>
          </a:p>
          <a:p>
            <a:pPr>
              <a:buFont typeface="Arial"/>
              <a:buChar char="•"/>
            </a:pPr>
            <a:r>
              <a:rPr lang="el-GR" sz="2000" dirty="0"/>
              <a:t>Γ</a:t>
            </a:r>
            <a:r>
              <a:rPr lang="el-GR" sz="2000" dirty="0" smtClean="0"/>
              <a:t>ια τη συσκευασία τροφίμων, </a:t>
            </a:r>
            <a:endParaRPr lang="el-GR" sz="2000" dirty="0"/>
          </a:p>
          <a:p>
            <a:pPr>
              <a:buFont typeface="Arial"/>
              <a:buChar char="•"/>
            </a:pPr>
            <a:r>
              <a:rPr lang="el-GR" sz="2000" dirty="0" smtClean="0"/>
              <a:t> Περιορισμένη εφαρμογή βρίσκουν και  </a:t>
            </a:r>
          </a:p>
          <a:p>
            <a:pPr marL="114300" indent="0">
              <a:buNone/>
            </a:pPr>
            <a:r>
              <a:rPr lang="el-GR" sz="2000" dirty="0" smtClean="0"/>
              <a:t>      στη συσκευασία καλλυντικών και φαρμάκων. 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Αμπούλες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Σ</a:t>
            </a:r>
            <a:r>
              <a:rPr lang="el-GR" sz="2000" dirty="0" smtClean="0"/>
              <a:t>υνήθως κυλινδρικού σχήματος και μικρής χωρητικότητας.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Κατασκευάζονται κυρίως φαρμακευτικά</a:t>
            </a:r>
          </a:p>
          <a:p>
            <a:pPr marL="11430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προϊόντα και καλλυντικά.</a:t>
            </a:r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3 - Εικόνα" descr="glass v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2282" y="1676625"/>
            <a:ext cx="2034918" cy="206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glass ampo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7429" y="4558352"/>
            <a:ext cx="2879771" cy="191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 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114300" indent="0">
              <a:buNone/>
            </a:pPr>
            <a:r>
              <a:rPr lang="el-GR" sz="2000" dirty="0" smtClean="0"/>
              <a:t>Καθημερινά πολλά νέα προϊόντα κάνουν την εμφάνιση τους στην αγορά. Ανεξάρτητα όμως από το πόσο καλή είναι η ποιότητα του προϊόντος, το μεγάλο μυστικό στην προώθηση του και στην επιτυχία του στην αγορά είναι η συσκευασία του</a:t>
            </a:r>
            <a:r>
              <a:rPr lang="en-US" sz="2000" dirty="0" smtClean="0"/>
              <a:t>.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Photos_Sectors_packaging_industry_26519569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994" y="3891814"/>
            <a:ext cx="2753206" cy="26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2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99"/>
            <a:ext cx="7620000" cy="5517107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l-GR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Συσκευασίες από ξύλο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Το ξύλο είναι ένα υλικό που χρησιμοποιείται ευρύτατα για τη συσκευασία αγροτικών προϊόντων κυρίως φρούτων και λαχανικών.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 </a:t>
            </a:r>
            <a:r>
              <a:rPr lang="el-GR" sz="2000" dirty="0"/>
              <a:t>Χ</a:t>
            </a:r>
            <a:r>
              <a:rPr lang="el-GR" sz="2000" dirty="0" smtClean="0"/>
              <a:t>ρησιμοποίηση του ξύλου για την κατασκευή τελάρων.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 </a:t>
            </a:r>
            <a:r>
              <a:rPr lang="el-GR" sz="2000" dirty="0"/>
              <a:t>Τ</a:t>
            </a:r>
            <a:r>
              <a:rPr lang="el-GR" sz="2000" dirty="0" smtClean="0"/>
              <a:t>ριτογενές συσκευασία με τη μορφή παλετών.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wooden p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0715" y="3989327"/>
            <a:ext cx="2906486" cy="25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l-GR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Σύμμεικτες συσκευασίες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Οι βασικές ανάγκες που καλείται να καλύψει η συσκευασία αυτή, είναι:</a:t>
            </a:r>
            <a:endParaRPr lang="el-GR" sz="2000" b="1" dirty="0" smtClean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dirty="0" smtClean="0"/>
              <a:t>μέγιστη δυνατή προστασία του προϊόντος από τις συνθήκες περιβάλλοντος (οξυγόνο, υγρασία, ακτινοβολία, </a:t>
            </a:r>
            <a:r>
              <a:rPr lang="el-GR" sz="2000" dirty="0" err="1" smtClean="0"/>
              <a:t>θερμοκρασια</a:t>
            </a:r>
            <a:r>
              <a:rPr lang="el-GR" sz="2000" dirty="0" smtClean="0"/>
              <a:t>)</a:t>
            </a:r>
          </a:p>
          <a:p>
            <a:r>
              <a:rPr lang="el-GR" sz="2000" dirty="0" smtClean="0"/>
              <a:t>μηχανικές καταπονήσεις κατά τη μεταφορά, την αποθήκευση και την έκθεση του προϊόντος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στόχος είναι η καλύτερη διατήρηση                                                                      και την επιμήκυνση του χρόνου ζωής                                                                                                                   του προϊόντος. </a:t>
            </a:r>
          </a:p>
        </p:txBody>
      </p:sp>
      <p:pic>
        <p:nvPicPr>
          <p:cNvPr id="4" name="3 - Εικόνα" descr="siimeik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7660" y="3502169"/>
            <a:ext cx="3596867" cy="270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Διαχείριση συσκευασιών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Οι βασικές αρχές της εναλλακτικής διαχείρισης των συσκευασιών και των άλλων προϊόντων είναι: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0 - Εικόνα" descr="genika-anakyklos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6859" y="2568053"/>
            <a:ext cx="4982431" cy="3832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8128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Συστήματα Εναλλακτικής Διαχείρισης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3716" y="1542142"/>
            <a:ext cx="8038531" cy="5066785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l-GR" sz="2000" dirty="0" smtClean="0"/>
          </a:p>
          <a:p>
            <a:pPr marL="114300" indent="0">
              <a:buNone/>
            </a:pPr>
            <a:r>
              <a:rPr lang="el-GR" sz="2000" dirty="0" smtClean="0"/>
              <a:t> Μέχρι σήμερα για την εναλλακτική διαχείριση των συσκευασιών και των αποβλήτων συσκευασίας έχουν εγκριθεί τρία συλλογικά και ένα ατομικό σύστημα εναλλακτικής διαχείρισης και ειδικότερα:</a:t>
            </a:r>
          </a:p>
          <a:p>
            <a:pPr>
              <a:buNone/>
            </a:pPr>
            <a:endParaRPr lang="el-GR" sz="2000" dirty="0" smtClean="0"/>
          </a:p>
          <a:p>
            <a:pPr marL="114300" indent="0">
              <a:buNone/>
            </a:pPr>
            <a:r>
              <a:rPr lang="el-GR" sz="2000" b="1" dirty="0" smtClean="0"/>
              <a:t>1.Συλλογικό Σύστημα Εναλλακτικής Διαχείρισης Συσκευασιών «Σ.Σ.Ε.Δ.- ΑΝΑΚΥΚΛΩΣΗ» της ΕΕΑΑ Α.Ε</a:t>
            </a:r>
            <a:r>
              <a:rPr lang="el-GR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l-GR" sz="2000" dirty="0"/>
              <a:t>Χρηματοδότηση και ανάπτυξη του δικτύου των μπλε </a:t>
            </a:r>
            <a:r>
              <a:rPr lang="el-GR" sz="2000" dirty="0" smtClean="0"/>
              <a:t>κάδων. </a:t>
            </a:r>
          </a:p>
          <a:p>
            <a:pPr>
              <a:buFont typeface="Arial"/>
              <a:buChar char="•"/>
            </a:pPr>
            <a:r>
              <a:rPr lang="el-GR" sz="2000" dirty="0"/>
              <a:t>Παροχή οικονομικών κινήτρων σε </a:t>
            </a:r>
            <a:r>
              <a:rPr lang="el-GR" sz="2000" dirty="0" smtClean="0"/>
              <a:t>επιχειρήσεις. </a:t>
            </a:r>
          </a:p>
          <a:p>
            <a:pPr>
              <a:buFont typeface="Arial"/>
              <a:buChar char="•"/>
            </a:pPr>
            <a:r>
              <a:rPr lang="el-GR" sz="2000" dirty="0"/>
              <a:t>Ειδικές Δράσεις που στοχεύουν στη συλλογή και ανακύκλωση αποβλήτων συσκευασίας από μεγάλους </a:t>
            </a:r>
            <a:r>
              <a:rPr lang="el-GR" sz="2000" dirty="0" smtClean="0"/>
              <a:t>παραγωγούς.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l-GR" sz="2000" dirty="0"/>
              <a:t>Συμβάσεις με δημοτικούς ή μη </a:t>
            </a:r>
            <a:r>
              <a:rPr lang="el-GR" sz="2000" dirty="0" smtClean="0"/>
              <a:t>φορείς.(π.χ</a:t>
            </a:r>
            <a:endParaRPr lang="el-GR" sz="2000" dirty="0"/>
          </a:p>
          <a:p>
            <a:pPr marL="114300" indent="0">
              <a:buNone/>
            </a:pPr>
            <a:r>
              <a:rPr lang="el-GR" sz="2000" dirty="0" smtClean="0"/>
              <a:t>     </a:t>
            </a:r>
            <a:r>
              <a:rPr lang="el-GR" sz="2000" dirty="0"/>
              <a:t>τον Ενιαίο Σύνδεσμο Δήμων και </a:t>
            </a:r>
            <a:r>
              <a:rPr lang="el-GR" sz="2000" dirty="0" smtClean="0"/>
              <a:t>Κοινοτήτων</a:t>
            </a:r>
          </a:p>
          <a:p>
            <a:pPr marL="114300" indent="0">
              <a:buNone/>
            </a:pPr>
            <a:r>
              <a:rPr lang="el-GR" sz="2000" dirty="0" smtClean="0"/>
              <a:t>      </a:t>
            </a:r>
            <a:r>
              <a:rPr lang="el-GR" sz="2000" dirty="0"/>
              <a:t>ν. Αττικής – </a:t>
            </a:r>
            <a:r>
              <a:rPr lang="el-GR" sz="2000" dirty="0" smtClean="0"/>
              <a:t>ΕΣΔΚΝΑ)</a:t>
            </a:r>
          </a:p>
          <a:p>
            <a:pPr>
              <a:buFont typeface="Arial"/>
              <a:buChar char="•"/>
            </a:pPr>
            <a:endParaRPr lang="el-GR" sz="2400" b="1" dirty="0" smtClean="0"/>
          </a:p>
          <a:p>
            <a:pPr marL="114300" indent="0">
              <a:buNone/>
            </a:pPr>
            <a:r>
              <a:rPr lang="el-GR" b="1" dirty="0" smtClean="0"/>
              <a:t> 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Picture 3" descr="index_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375" y="5043714"/>
            <a:ext cx="1739872" cy="156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Συστήματα Εναλλακτικής Διαχείρισης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l-GR" sz="2000" b="1" dirty="0"/>
              <a:t> </a:t>
            </a:r>
            <a:endParaRPr lang="el-GR" sz="2000" b="1" dirty="0" smtClean="0"/>
          </a:p>
          <a:p>
            <a:pPr marL="114300" indent="0">
              <a:buNone/>
            </a:pPr>
            <a:r>
              <a:rPr lang="el-GR" sz="2000" b="1" dirty="0" smtClean="0"/>
              <a:t>2</a:t>
            </a:r>
            <a:r>
              <a:rPr lang="el-GR" sz="2000" b="1" dirty="0"/>
              <a:t>.Συλλογικό Σύστημα Εναλλακτικής Διαχείρισης Συσκευασιών Ορυκτελαίων «Κέντρο Εναλλακτικής Περιβαλλοντικής Διαχείρισης Α.Ε.»</a:t>
            </a:r>
          </a:p>
          <a:p>
            <a:pPr>
              <a:buFont typeface="Arial"/>
              <a:buChar char="•"/>
            </a:pPr>
            <a:r>
              <a:rPr lang="el-GR" sz="2000" dirty="0"/>
              <a:t>135 υπόχρεες εταιρείες, που αντιπροσωπεύουν περίπου ποσοστό 95% της αγοράς </a:t>
            </a:r>
            <a:r>
              <a:rPr lang="el-GR" sz="2000" dirty="0" smtClean="0"/>
              <a:t>λιπαντικών.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ιαχείριση </a:t>
            </a:r>
            <a:r>
              <a:rPr lang="el-GR" sz="2000" dirty="0"/>
              <a:t>των μεταλλικών και ξύλινων αποβλήτων συσκευασίας </a:t>
            </a:r>
            <a:r>
              <a:rPr lang="el-GR" sz="2000" dirty="0" smtClean="0"/>
              <a:t>λιπαντικών. </a:t>
            </a:r>
          </a:p>
          <a:p>
            <a:pPr>
              <a:buFont typeface="Arial"/>
              <a:buChar char="•"/>
            </a:pPr>
            <a:endParaRPr lang="el-GR" sz="2000" b="1" dirty="0" smtClean="0"/>
          </a:p>
          <a:p>
            <a:endParaRPr lang="el-GR" dirty="0"/>
          </a:p>
        </p:txBody>
      </p:sp>
      <p:pic>
        <p:nvPicPr>
          <p:cNvPr id="4" name="Picture 3" descr="9683D69056A0D2F08C9B94FEF7D9CB7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717" y="4172858"/>
            <a:ext cx="3201320" cy="252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Συστήματα Εναλλακτικής Διαχείρισης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l-GR" sz="2000" b="1" dirty="0" smtClean="0"/>
          </a:p>
          <a:p>
            <a:pPr marL="114300" indent="0">
              <a:buNone/>
            </a:pPr>
            <a:r>
              <a:rPr lang="el-GR" sz="2000" b="1" dirty="0" smtClean="0"/>
              <a:t>3</a:t>
            </a:r>
            <a:r>
              <a:rPr lang="el-GR" sz="2000" b="1" dirty="0"/>
              <a:t>.Συλλογικό Σύστημα Ανταποδοτικής Εναλλακτικής Διαχείρισης Συσκευασιών «ΑΝΤΑΠΟΔΟΤΙΚΗ ΑΝΑΚΥΚΛΩΣΗ</a:t>
            </a:r>
            <a:r>
              <a:rPr lang="el-GR" sz="2000" b="1" dirty="0" smtClean="0"/>
              <a:t>»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Μέτοχοι </a:t>
            </a:r>
            <a:r>
              <a:rPr lang="el-GR" sz="2000" dirty="0"/>
              <a:t>του συστήματος είναι οι Δήμοι Αθηναίων, Θεσσαλονίκης, Πειραιά, Πατραίων και </a:t>
            </a:r>
            <a:r>
              <a:rPr lang="el-GR" sz="2000" dirty="0" smtClean="0"/>
              <a:t>Ηρακλείου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 Οι </a:t>
            </a:r>
            <a:r>
              <a:rPr lang="el-GR" sz="2000" dirty="0"/>
              <a:t>εταιρείες ΚΑΡΦΟΥΡ ΜΑΡΙΝΟΠΟΥΛΟΣ Α.Ε, </a:t>
            </a:r>
            <a:r>
              <a:rPr lang="en-US" sz="2000" dirty="0"/>
              <a:t>INFOQUEST</a:t>
            </a:r>
            <a:r>
              <a:rPr lang="el-GR" sz="2000" dirty="0"/>
              <a:t>, ΣΟΥΡΩΤΗ Α.Ε., ΑΤΛΑΝΤΙΚ Α.Ε. και </a:t>
            </a:r>
            <a:r>
              <a:rPr lang="en-US" sz="2000" dirty="0"/>
              <a:t>ALFA ALFA ENERGY ABEE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ημιουργία </a:t>
            </a:r>
            <a:r>
              <a:rPr lang="el-GR" sz="2000" dirty="0"/>
              <a:t>ολοκληρωμένου συστήματος </a:t>
            </a:r>
            <a:r>
              <a:rPr lang="el-GR" sz="2000" dirty="0" smtClean="0"/>
              <a:t> </a:t>
            </a:r>
            <a:r>
              <a:rPr lang="el-GR" sz="2000" dirty="0"/>
              <a:t>με τη χρήση εξοπλισμού υψηλής τεχνολογίας για την ανακύκλωση των </a:t>
            </a:r>
            <a:r>
              <a:rPr lang="el-GR" sz="2000" dirty="0" smtClean="0"/>
              <a:t>συσκευασιών προσφέροντας </a:t>
            </a:r>
            <a:r>
              <a:rPr lang="el-GR" sz="2000" dirty="0"/>
              <a:t>ανταποδοτικό κίνητρο στους καταναλωτές.</a:t>
            </a:r>
            <a:r>
              <a:rPr lang="en-US" sz="2000" dirty="0"/>
              <a:t> </a:t>
            </a:r>
            <a:endParaRPr lang="el-GR" sz="2000" b="1" dirty="0"/>
          </a:p>
          <a:p>
            <a:pPr marL="571500" indent="-457200">
              <a:buFont typeface="+mj-lt"/>
              <a:buAutoNum type="arabicPeriod"/>
            </a:pPr>
            <a:endParaRPr lang="el-GR" sz="2000" dirty="0"/>
          </a:p>
          <a:p>
            <a:endParaRPr lang="en-US" dirty="0"/>
          </a:p>
        </p:txBody>
      </p:sp>
      <p:pic>
        <p:nvPicPr>
          <p:cNvPr id="4" name="Picture 3" descr="recycling-center_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857" y="5025136"/>
            <a:ext cx="2380343" cy="183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519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Συστήματα Εναλλακτικής </a:t>
            </a:r>
            <a:r>
              <a:rPr lang="el-GR" dirty="0" smtClean="0"/>
              <a:t>Διαχείρισης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l-GR" sz="2000" b="1" dirty="0" smtClean="0"/>
          </a:p>
          <a:p>
            <a:pPr marL="114300" indent="0">
              <a:buNone/>
            </a:pPr>
            <a:r>
              <a:rPr lang="el-GR" sz="2000" b="1" dirty="0" smtClean="0"/>
              <a:t>4</a:t>
            </a:r>
            <a:r>
              <a:rPr lang="el-GR" sz="2000" b="1" dirty="0"/>
              <a:t>.Ατομικό σύστημα εναλλακτικής διαχείρισης συσκευασιών ιδιωτικής ετικέτας της Α.Β. Βασιλόπουλος Α.Ε</a:t>
            </a:r>
            <a:r>
              <a:rPr lang="el-GR" sz="2000" b="1" dirty="0" smtClean="0"/>
              <a:t>.</a:t>
            </a:r>
          </a:p>
          <a:p>
            <a:r>
              <a:rPr lang="el-GR" sz="2000" dirty="0"/>
              <a:t>39 καταστήματα Κέντρα Ανταποδοτικής Ανακύκλωσης υψηλής τεχνολογίας</a:t>
            </a:r>
            <a:r>
              <a:rPr lang="en-US" sz="2000" dirty="0"/>
              <a:t> </a:t>
            </a:r>
            <a:endParaRPr lang="el-GR" sz="2000" dirty="0" smtClean="0"/>
          </a:p>
          <a:p>
            <a:r>
              <a:rPr lang="el-GR" sz="2000" dirty="0"/>
              <a:t>Π</a:t>
            </a:r>
            <a:r>
              <a:rPr lang="el-GR" sz="2000" dirty="0" smtClean="0"/>
              <a:t>αίρνει </a:t>
            </a:r>
            <a:r>
              <a:rPr lang="el-GR" sz="2000" dirty="0"/>
              <a:t>ένα εγγυοδοτικό αντίτιμο ή προσφέρει το εγγυοδοτικό αντίτιμο υπέρ του συλλόγου «Το χαμόγελο του παιδιού».</a:t>
            </a:r>
            <a:r>
              <a:rPr lang="en-US" sz="2000" dirty="0"/>
              <a:t>  </a:t>
            </a:r>
            <a:endParaRPr lang="el-GR" sz="2000" b="1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9435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001" y="4175820"/>
            <a:ext cx="1742512" cy="20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3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Συμπέρασμα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l-GR" sz="2000" dirty="0"/>
              <a:t>Η διαχείριση των υλικών συσκευασίας είναι σημαντικό πρόβλημα για όλες τις πόλεις και χώρες του </a:t>
            </a:r>
            <a:r>
              <a:rPr lang="el-GR" sz="2000" dirty="0" smtClean="0"/>
              <a:t>κόσμου.Δυστυχώς </a:t>
            </a:r>
            <a:r>
              <a:rPr lang="el-GR" sz="2000" dirty="0"/>
              <a:t>καμία μέθοδος δεν μπορεί να είναι 100% αποτελεσματική, όμως η ανακύκλωση αποτελεί την καλύτερη λύση 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παράταση στο χρόνο ζωής του </a:t>
            </a:r>
            <a:r>
              <a:rPr lang="el-GR" sz="2000" dirty="0" smtClean="0"/>
              <a:t>υλικού</a:t>
            </a:r>
            <a:endParaRPr lang="el-GR" sz="2000" dirty="0"/>
          </a:p>
          <a:p>
            <a:r>
              <a:rPr lang="el-GR" sz="2000" dirty="0" smtClean="0"/>
              <a:t>βοηθάει </a:t>
            </a:r>
            <a:r>
              <a:rPr lang="el-GR" sz="2000" dirty="0"/>
              <a:t>στην εξοικονόμηση υλικών και πρώτων </a:t>
            </a:r>
            <a:r>
              <a:rPr lang="el-GR" sz="2000" dirty="0" smtClean="0"/>
              <a:t>υλών</a:t>
            </a:r>
          </a:p>
          <a:p>
            <a:r>
              <a:rPr lang="el-GR" sz="2000" dirty="0" smtClean="0"/>
              <a:t>συμβάλλει </a:t>
            </a:r>
            <a:r>
              <a:rPr lang="el-GR" sz="2000" dirty="0"/>
              <a:t>στον περιορισμό πολλών άλλων δυσμενών επιπτώσεων της παραγωγικής διαδικασίας</a:t>
            </a:r>
            <a:r>
              <a:rPr lang="el-GR" dirty="0"/>
              <a:t>.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287" y="4263572"/>
            <a:ext cx="2612913" cy="259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14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7638"/>
            <a:ext cx="7620000" cy="1143000"/>
          </a:xfrm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l-GR" dirty="0" smtClean="0"/>
              <a:t>Σας Ευχαριστούμε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41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Ορισμός συσκευασιάς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2000" dirty="0" smtClean="0"/>
              <a:t>Συσκευασία </a:t>
            </a:r>
            <a:r>
              <a:rPr lang="el-GR" sz="2000" dirty="0"/>
              <a:t>ορίζεται κάθε προϊόν, κατασκευασμένο από οποιοδήποτε είδος υλικού από πρώτες ύλες μέχρι επεξεργασμένα υλικά και προοριζόμενο να χρησιμοποιείται για να περιέχει αγαθά με </a:t>
            </a:r>
            <a:r>
              <a:rPr lang="el-GR" sz="2000" dirty="0" smtClean="0"/>
              <a:t>σκοπό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 προστασία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 διακίνηση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l-GR" sz="2000" dirty="0"/>
              <a:t>διάθεση 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 παρουσίασή</a:t>
            </a:r>
            <a:endParaRPr lang="en-US" sz="2000" dirty="0" smtClean="0"/>
          </a:p>
          <a:p>
            <a:pPr marL="114300" indent="0">
              <a:buNone/>
            </a:pPr>
            <a:r>
              <a:rPr lang="el-GR" sz="2000" dirty="0" smtClean="0"/>
              <a:t> </a:t>
            </a:r>
            <a:r>
              <a:rPr lang="el-GR" sz="2000" dirty="0"/>
              <a:t>Ως συσκευασίες θεωρούνται όλα τα είδη </a:t>
            </a:r>
            <a:r>
              <a:rPr lang="el-GR" sz="2000" dirty="0" smtClean="0"/>
              <a:t>μιας </a:t>
            </a:r>
            <a:endParaRPr lang="en-US" sz="2000" dirty="0" smtClean="0"/>
          </a:p>
          <a:p>
            <a:pPr marL="114300" indent="0">
              <a:buNone/>
            </a:pPr>
            <a:r>
              <a:rPr lang="el-GR" sz="2000" dirty="0" smtClean="0"/>
              <a:t>πολλαπλής </a:t>
            </a:r>
            <a:r>
              <a:rPr lang="el-GR" sz="2000" dirty="0"/>
              <a:t>χρήσης που </a:t>
            </a:r>
            <a:endParaRPr lang="en-US" sz="2000" dirty="0" smtClean="0"/>
          </a:p>
          <a:p>
            <a:pPr marL="114300" indent="0">
              <a:buNone/>
            </a:pPr>
            <a:r>
              <a:rPr lang="el-GR" sz="2000" dirty="0" smtClean="0"/>
              <a:t>χρησιμοποιούνται </a:t>
            </a:r>
            <a:r>
              <a:rPr lang="el-GR" sz="2000" dirty="0"/>
              <a:t>για τον ίδιο </a:t>
            </a:r>
            <a:r>
              <a:rPr lang="el-GR" sz="2000" dirty="0" smtClean="0"/>
              <a:t>σκοπό.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 descr="image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831" y="3302000"/>
            <a:ext cx="2874328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3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451055"/>
          </a:xfrm>
        </p:spPr>
        <p:txBody>
          <a:bodyPr/>
          <a:lstStyle/>
          <a:p>
            <a:pPr algn="ctr"/>
            <a:r>
              <a:rPr lang="el-GR" dirty="0" smtClean="0"/>
              <a:t>Βασικές λειτουργίες  συσκευασίας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1294"/>
            <a:ext cx="7620000" cy="4349505"/>
          </a:xfrm>
        </p:spPr>
        <p:txBody>
          <a:bodyPr>
            <a:normAutofit/>
          </a:bodyPr>
          <a:lstStyle/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Να </a:t>
            </a:r>
            <a:r>
              <a:rPr lang="el-GR" sz="2000" dirty="0"/>
              <a:t>περιέχει και να προστατεύει το προϊόν</a:t>
            </a:r>
            <a:endParaRPr lang="en-US" sz="2000" dirty="0"/>
          </a:p>
          <a:p>
            <a:pPr lvl="0"/>
            <a:r>
              <a:rPr lang="el-GR" sz="2000" dirty="0"/>
              <a:t>Να συμβάλλει στην ασφαλή μεταφορά του</a:t>
            </a:r>
            <a:endParaRPr lang="en-US" sz="2000" dirty="0"/>
          </a:p>
          <a:p>
            <a:pPr lvl="0"/>
            <a:r>
              <a:rPr lang="el-GR" sz="2000" dirty="0"/>
              <a:t>Να πληροφορεί τον καταναλωτή</a:t>
            </a:r>
            <a:endParaRPr lang="en-US" sz="2000" dirty="0"/>
          </a:p>
          <a:p>
            <a:pPr lvl="0"/>
            <a:r>
              <a:rPr lang="el-GR" sz="2000" dirty="0"/>
              <a:t>Να είναι φιλική προς το περιβάλλον</a:t>
            </a:r>
            <a:endParaRPr lang="en-US" sz="2000" dirty="0"/>
          </a:p>
          <a:p>
            <a:pPr lvl="0"/>
            <a:r>
              <a:rPr lang="el-GR" sz="2000" dirty="0"/>
              <a:t>Να είναι εύχρηστη και με καλή εμφάνιση</a:t>
            </a:r>
            <a:endParaRPr lang="en-US" sz="2000" dirty="0"/>
          </a:p>
          <a:p>
            <a:pPr lvl="0"/>
            <a:r>
              <a:rPr lang="el-GR" sz="2000" dirty="0"/>
              <a:t>Να είναι χαμηλού κόστους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prasino_sh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3571" y="4481286"/>
            <a:ext cx="2196157" cy="2145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742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29234"/>
          </a:xfrm>
        </p:spPr>
        <p:txBody>
          <a:bodyPr/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Υλικά συσκευασίας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922"/>
            <a:ext cx="7620000" cy="530087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dirty="0" smtClean="0"/>
              <a:t> </a:t>
            </a:r>
            <a:endParaRPr lang="en-US" dirty="0" smtClean="0"/>
          </a:p>
          <a:p>
            <a:pPr marL="114300" indent="0">
              <a:buNone/>
            </a:pPr>
            <a:r>
              <a:rPr lang="el-GR" dirty="0" smtClean="0"/>
              <a:t>  </a:t>
            </a:r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1.1 Συσκευσίες από μέταλλο</a:t>
            </a:r>
          </a:p>
          <a:p>
            <a:pPr>
              <a:buFont typeface="Wingdings" charset="2"/>
              <a:buChar char="Ø"/>
            </a:pPr>
            <a:endParaRPr lang="en-US" sz="2000" b="1" dirty="0" smtClean="0"/>
          </a:p>
          <a:p>
            <a:pPr>
              <a:buFont typeface="Wingdings" charset="2"/>
              <a:buChar char="Ø"/>
            </a:pPr>
            <a:r>
              <a:rPr lang="el-GR" sz="2000" b="1" dirty="0" smtClean="0"/>
              <a:t>Δοχεία </a:t>
            </a:r>
            <a:r>
              <a:rPr lang="el-GR" sz="2000" b="1" dirty="0"/>
              <a:t>open </a:t>
            </a:r>
            <a:r>
              <a:rPr lang="el-GR" sz="2000" b="1" dirty="0" smtClean="0"/>
              <a:t>top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Δοχεία διαφόρων </a:t>
            </a:r>
            <a:r>
              <a:rPr lang="el-GR" sz="2000" dirty="0"/>
              <a:t>μεγεθών </a:t>
            </a:r>
          </a:p>
          <a:p>
            <a:r>
              <a:rPr lang="el-GR" sz="2000" dirty="0" smtClean="0"/>
              <a:t>Παράγονται </a:t>
            </a:r>
            <a:r>
              <a:rPr lang="el-GR" sz="2000" dirty="0"/>
              <a:t>είτε από λευκοσίδηρο είτε από αλουμίνιο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 </a:t>
            </a:r>
            <a:r>
              <a:rPr lang="en-US" sz="2000" dirty="0"/>
              <a:t>X</a:t>
            </a:r>
            <a:r>
              <a:rPr lang="el-GR" sz="2000" dirty="0" smtClean="0"/>
              <a:t>αρακτηριστικό τ</a:t>
            </a:r>
            <a:r>
              <a:rPr lang="en-US" sz="2000" dirty="0" smtClean="0"/>
              <a:t>o</a:t>
            </a:r>
            <a:r>
              <a:rPr lang="el-GR" sz="2000" dirty="0" smtClean="0"/>
              <a:t>υς </a:t>
            </a:r>
            <a:r>
              <a:rPr lang="el-GR" sz="2000" dirty="0"/>
              <a:t>είναι ότι ανοίγεται μια φορά και το περιεχόμενο τους πρέπει να καταναλωθεί σε σύντομο χρονικό διάστημα. </a:t>
            </a:r>
            <a:br>
              <a:rPr lang="el-GR" sz="2000" dirty="0"/>
            </a:br>
            <a:endParaRPr lang="el-GR" sz="2000" dirty="0"/>
          </a:p>
          <a:p>
            <a:pPr>
              <a:buFont typeface="Wingdings" charset="2"/>
              <a:buChar char="Ø"/>
            </a:pPr>
            <a:r>
              <a:rPr lang="el-GR" sz="2000" b="1" dirty="0" smtClean="0"/>
              <a:t>Σωληνάρια</a:t>
            </a:r>
            <a:endParaRPr lang="en-US" sz="2000" b="1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X</a:t>
            </a:r>
            <a:r>
              <a:rPr lang="el-GR" sz="2000" dirty="0" smtClean="0"/>
              <a:t>ρησιμοποιούνται </a:t>
            </a:r>
            <a:r>
              <a:rPr lang="el-GR" sz="2000" dirty="0"/>
              <a:t>ιδιαίτερα για τη συσκευασία ημίρρευστων </a:t>
            </a:r>
            <a:r>
              <a:rPr lang="el-GR" sz="2000" dirty="0" smtClean="0"/>
              <a:t>προϊόντων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5" name="Picture 4" descr="open t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678" y="1282891"/>
            <a:ext cx="2645139" cy="148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l tube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553532" y="4573057"/>
            <a:ext cx="1197139" cy="28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68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Y</a:t>
            </a:r>
            <a:r>
              <a:rPr lang="el-GR" dirty="0" smtClean="0"/>
              <a:t>λικά συσκευασίας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2000" b="1" dirty="0" smtClean="0"/>
              <a:t>Φιάλες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Χρησιμοποιούνται </a:t>
            </a:r>
            <a:r>
              <a:rPr lang="el-GR" sz="2000" dirty="0"/>
              <a:t>για τη συσκευασία αέριων προϊόντων υπό πίεση, όπως το </a:t>
            </a:r>
            <a:r>
              <a:rPr lang="el-GR" sz="2000" dirty="0" smtClean="0"/>
              <a:t>βουτάνιο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Παράγονται </a:t>
            </a:r>
            <a:r>
              <a:rPr lang="el-GR" sz="2000" dirty="0"/>
              <a:t>είτε από λευκοσίδηρο είτε από αλουμίνιο</a:t>
            </a:r>
            <a:r>
              <a:rPr lang="el-GR" dirty="0"/>
              <a:t>. </a:t>
            </a:r>
            <a:br>
              <a:rPr lang="el-GR" dirty="0"/>
            </a:b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l-GR" sz="2000" b="1" dirty="0" smtClean="0"/>
              <a:t>Δοχεία </a:t>
            </a:r>
            <a:r>
              <a:rPr lang="el-GR" sz="2000" b="1" dirty="0"/>
              <a:t>απλής γενικής χρήσης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Δ</a:t>
            </a:r>
            <a:r>
              <a:rPr lang="el-GR" sz="2000" dirty="0" smtClean="0"/>
              <a:t>οχεία </a:t>
            </a:r>
            <a:r>
              <a:rPr lang="el-GR" sz="2000" dirty="0"/>
              <a:t>γενικής χρήσης μπορούν να επαναπωματιστούν και το περιεχόμενο να καταναλωθεί σταδιακά 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Δ</a:t>
            </a:r>
            <a:r>
              <a:rPr lang="el-GR" sz="2000" dirty="0" smtClean="0"/>
              <a:t>ιακρίνονται </a:t>
            </a:r>
            <a:r>
              <a:rPr lang="el-GR" sz="2000" dirty="0"/>
              <a:t>ανάλογα με το πώμα που </a:t>
            </a:r>
            <a:r>
              <a:rPr lang="el-GR" sz="2000" dirty="0" smtClean="0"/>
              <a:t>διαθέτουν.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Μεταλλικά </a:t>
            </a:r>
            <a:r>
              <a:rPr lang="el-GR" sz="2000" dirty="0"/>
              <a:t>βαρέλια που χρησιμοποιούνται για ορυκτέλαια, λάδια μηχανών, καύσιμα και γενικώς προϊόντα πετρελαίου</a:t>
            </a:r>
            <a:r>
              <a:rPr lang="el-GR" dirty="0"/>
              <a:t>. </a:t>
            </a:r>
            <a:br>
              <a:rPr lang="el-GR" dirty="0"/>
            </a:br>
            <a:endParaRPr lang="en-US" dirty="0"/>
          </a:p>
        </p:txBody>
      </p:sp>
      <p:pic>
        <p:nvPicPr>
          <p:cNvPr id="4" name="Picture 3" descr="931391_10201257191970674_1976949510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282" y="2429302"/>
            <a:ext cx="2104055" cy="1578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7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l-GR" sz="2000" b="1" dirty="0" smtClean="0"/>
              <a:t>Πώματα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Π</a:t>
            </a:r>
            <a:r>
              <a:rPr lang="el-GR" sz="2000" dirty="0" smtClean="0"/>
              <a:t>αρασκευάζονται </a:t>
            </a:r>
            <a:r>
              <a:rPr lang="el-GR" sz="2000" dirty="0"/>
              <a:t>κυρίως από αλουμίνιο και προορίζονται για την πωμάτωση οινοπνευματωδών ποτών, αναψυκτικών κ.λπ</a:t>
            </a:r>
            <a:r>
              <a:rPr lang="en-US" sz="2000" dirty="0"/>
              <a:t> 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Π</a:t>
            </a:r>
            <a:r>
              <a:rPr lang="el-GR" sz="2000" dirty="0" smtClean="0"/>
              <a:t>ώματα </a:t>
            </a:r>
            <a:r>
              <a:rPr lang="el-GR" sz="2000" dirty="0"/>
              <a:t>(τύπου Crown) από σίδηρο τα οποία </a:t>
            </a:r>
            <a:r>
              <a:rPr lang="el-GR" sz="2000" dirty="0" smtClean="0"/>
              <a:t>χρησιμοποιούνται</a:t>
            </a:r>
          </a:p>
          <a:p>
            <a:pPr marL="114300" indent="0">
              <a:buNone/>
            </a:pPr>
            <a:r>
              <a:rPr lang="el-GR" sz="2000" dirty="0" smtClean="0"/>
              <a:t>    σχεδόν </a:t>
            </a:r>
            <a:r>
              <a:rPr lang="el-GR" sz="2000" dirty="0"/>
              <a:t>αποκλειστικά σε </a:t>
            </a:r>
            <a:r>
              <a:rPr lang="el-GR" sz="2000" dirty="0" smtClean="0"/>
              <a:t>ορισμένους</a:t>
            </a:r>
          </a:p>
          <a:p>
            <a:pPr marL="11430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</a:t>
            </a:r>
            <a:r>
              <a:rPr lang="el-GR" sz="2000" dirty="0"/>
              <a:t>τύπους ποτών (π.χ. μπύρα</a:t>
            </a:r>
            <a:r>
              <a:rPr lang="el-GR" sz="2000" dirty="0" smtClean="0"/>
              <a:t>)</a:t>
            </a:r>
          </a:p>
          <a:p>
            <a:pPr>
              <a:buFont typeface="Arial"/>
              <a:buChar char="•"/>
            </a:pPr>
            <a:r>
              <a:rPr lang="el-GR" sz="2000" dirty="0"/>
              <a:t>Π</a:t>
            </a:r>
            <a:r>
              <a:rPr lang="el-GR" sz="2000" dirty="0" smtClean="0"/>
              <a:t>ολύ </a:t>
            </a:r>
            <a:r>
              <a:rPr lang="el-GR" sz="2000" dirty="0"/>
              <a:t>λεπτά φύλλα </a:t>
            </a:r>
            <a:r>
              <a:rPr lang="el-GR" sz="2000" dirty="0" smtClean="0"/>
              <a:t>αλουμινίου</a:t>
            </a:r>
          </a:p>
          <a:p>
            <a:pPr marL="11430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(πχ. γιαούρτι</a:t>
            </a:r>
            <a:r>
              <a:rPr lang="el-GR" sz="2000" dirty="0"/>
              <a:t>).</a:t>
            </a:r>
            <a:r>
              <a:rPr lang="en-US" sz="2000" dirty="0"/>
              <a:t> </a:t>
            </a:r>
            <a:endParaRPr lang="en-US" sz="2000" dirty="0" smtClean="0"/>
          </a:p>
          <a:p>
            <a:pPr marL="114300" indent="0">
              <a:buNone/>
            </a:pP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l-GR" sz="2000" b="1" dirty="0" smtClean="0"/>
              <a:t>Τσέρκια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T</a:t>
            </a:r>
            <a:r>
              <a:rPr lang="el-GR" sz="2000" dirty="0" smtClean="0"/>
              <a:t>ριτογενή </a:t>
            </a:r>
            <a:r>
              <a:rPr lang="el-GR" sz="2000" dirty="0"/>
              <a:t>συσκευασία για το δέσιμο χαρτοκιβωτίων ή άλλων μεγάλων φορτίων. </a:t>
            </a:r>
            <a:endParaRPr lang="en-US" sz="2000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kapakia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524" y="3005625"/>
            <a:ext cx="2743628" cy="158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332919715439866241693563876UN4B20yhJ1cxHX0329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5999" y="5607555"/>
            <a:ext cx="1543508" cy="12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2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360"/>
            <a:ext cx="7620000" cy="542544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2000" b="1" dirty="0"/>
              <a:t>Εύκαμπτη μεταλλική συσκευασία</a:t>
            </a:r>
            <a:r>
              <a:rPr lang="en-US" sz="2000" dirty="0"/>
              <a:t> 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Λ</a:t>
            </a:r>
            <a:r>
              <a:rPr lang="el-GR" sz="2000" dirty="0" smtClean="0"/>
              <a:t>επτά </a:t>
            </a:r>
            <a:r>
              <a:rPr lang="el-GR" sz="2000" dirty="0"/>
              <a:t>φύλλα αλουμινίου που έχουν υποστεί επεξεργασία (επικάλυψη) με πλαστικό ή </a:t>
            </a:r>
            <a:r>
              <a:rPr lang="el-GR" sz="2000" dirty="0" smtClean="0"/>
              <a:t>κερί.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l-GR" sz="2000" dirty="0"/>
              <a:t>Γ</a:t>
            </a:r>
            <a:r>
              <a:rPr lang="el-GR" sz="2000" dirty="0" smtClean="0"/>
              <a:t>ια </a:t>
            </a:r>
            <a:r>
              <a:rPr lang="el-GR" sz="2000" dirty="0"/>
              <a:t>τη συσκευασία αρτοποιημάτων και προϊόντων ζαχαροπλαστικής όπως σοκολάτες, κρουασάν, σνακς, κ.λπ</a:t>
            </a:r>
            <a:r>
              <a:rPr lang="el-GR" dirty="0" smtClean="0"/>
              <a:t>.</a:t>
            </a:r>
          </a:p>
          <a:p>
            <a:pPr marL="114300" indent="0">
              <a:buNone/>
            </a:pPr>
            <a:endParaRPr lang="el-GR" dirty="0"/>
          </a:p>
          <a:p>
            <a:pPr marL="114300" indent="0">
              <a:buNone/>
            </a:pPr>
            <a:r>
              <a:rPr lang="en-US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</a:t>
            </a:r>
            <a:r>
              <a:rPr lang="el-GR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Συσκευασίες από Χαρτί</a:t>
            </a:r>
          </a:p>
          <a:p>
            <a:pPr>
              <a:buFont typeface="Wingdings" charset="2"/>
              <a:buChar char="Ø"/>
            </a:pPr>
            <a:r>
              <a:rPr lang="el-GR" sz="2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l-GR" sz="2000" b="1" dirty="0"/>
              <a:t>Χαρτοκιβώτια</a:t>
            </a:r>
            <a:r>
              <a:rPr lang="en-US" sz="2000" dirty="0"/>
              <a:t> 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RSC τα </a:t>
            </a:r>
            <a:r>
              <a:rPr lang="el-GR" sz="2000" dirty="0"/>
              <a:t>απλά ορθογώνια χαρτοκιβώτια κλειστού τύπου</a:t>
            </a:r>
            <a:r>
              <a:rPr lang="el-GR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l-GR" sz="2000" dirty="0"/>
              <a:t>Δ</a:t>
            </a:r>
            <a:r>
              <a:rPr lang="el-GR" sz="2000" dirty="0" smtClean="0"/>
              <a:t>ευτερογενή </a:t>
            </a:r>
            <a:r>
              <a:rPr lang="el-GR" sz="2000" dirty="0"/>
              <a:t>και τριτογενή συσκευασία τροφίμων, ποτών, χρωμάτων, </a:t>
            </a:r>
            <a:r>
              <a:rPr lang="el-GR" sz="2000" dirty="0" smtClean="0"/>
              <a:t>φαρμάκων κλπ                                                                 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0 - Εικόνα" descr="xartokou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945" y="4846465"/>
            <a:ext cx="2609088" cy="172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34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l-GR" dirty="0" smtClean="0"/>
              <a:t>Υλικά συσκευασίας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343"/>
            <a:ext cx="7620000" cy="544545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l-GR" sz="2000" dirty="0" smtClean="0"/>
              <a:t>DIE </a:t>
            </a:r>
            <a:r>
              <a:rPr lang="el-GR" sz="2000" dirty="0"/>
              <a:t>θεωρούνται όλα τα χαρτοκιβώτια ειδικού </a:t>
            </a:r>
            <a:r>
              <a:rPr lang="el-GR" sz="2000" dirty="0" smtClean="0"/>
              <a:t>τύπου</a:t>
            </a:r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n-US" sz="2000" dirty="0" smtClean="0"/>
              <a:t>X</a:t>
            </a:r>
            <a:r>
              <a:rPr lang="el-GR" sz="2000" dirty="0" smtClean="0"/>
              <a:t>αρτοκιβώτια </a:t>
            </a:r>
            <a:r>
              <a:rPr lang="el-GR" sz="2000" dirty="0"/>
              <a:t>με διάφορα χαρακτηριστικά όπως ανοιχτά, με χειρολαβές, με οπές κ.α.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l-GR" sz="2000" dirty="0"/>
              <a:t>Δ</a:t>
            </a:r>
            <a:r>
              <a:rPr lang="el-GR" sz="2000" dirty="0" smtClean="0"/>
              <a:t>ευτερογενή </a:t>
            </a:r>
            <a:r>
              <a:rPr lang="el-GR" sz="2000" dirty="0"/>
              <a:t>συσκευασία μπύρας, αναψυκτικών και τροφίμων, που φυλάσσονται σε ψυγεία ή καταψύκτες (γαλακτομικά, αλλαντικά, κ.α)</a:t>
            </a:r>
            <a:r>
              <a:rPr lang="el-GR" dirty="0"/>
              <a:t>. </a:t>
            </a:r>
            <a:endParaRPr lang="el-GR" dirty="0" smtClean="0"/>
          </a:p>
          <a:p>
            <a:pPr>
              <a:buFont typeface="Wingdings" charset="2"/>
              <a:buChar char="Ø"/>
            </a:pPr>
            <a:endParaRPr lang="el-GR" dirty="0" smtClean="0"/>
          </a:p>
          <a:p>
            <a:pPr>
              <a:buFont typeface="Wingdings" charset="2"/>
              <a:buChar char="Ø"/>
            </a:pPr>
            <a:r>
              <a:rPr lang="el-GR" sz="2000" b="1" dirty="0" smtClean="0"/>
              <a:t>Χαρτοκυτία</a:t>
            </a:r>
            <a:endParaRPr lang="el-GR" sz="2000" dirty="0" smtClean="0"/>
          </a:p>
          <a:p>
            <a:pPr>
              <a:buFont typeface="Arial"/>
              <a:buChar char="•"/>
            </a:pPr>
            <a:r>
              <a:rPr lang="el-GR" sz="2000" dirty="0" smtClean="0"/>
              <a:t> </a:t>
            </a:r>
            <a:r>
              <a:rPr lang="el-GR" sz="2000" dirty="0"/>
              <a:t>Π</a:t>
            </a:r>
            <a:r>
              <a:rPr lang="el-GR" sz="2000" dirty="0" smtClean="0"/>
              <a:t>ρωτογενή </a:t>
            </a:r>
            <a:r>
              <a:rPr lang="el-GR" sz="2000" dirty="0"/>
              <a:t>και δευτερογενή συσκευασία τροφίμων, ποτών, απορρυπαντικών, </a:t>
            </a:r>
            <a:r>
              <a:rPr lang="el-GR" sz="2000" dirty="0" smtClean="0"/>
              <a:t>καλλυντικών </a:t>
            </a:r>
            <a:r>
              <a:rPr lang="el-GR" sz="2000" dirty="0"/>
              <a:t>κ.ά</a:t>
            </a:r>
            <a:r>
              <a:rPr lang="el-GR" sz="2000" dirty="0" smtClean="0"/>
              <a:t>.</a:t>
            </a:r>
            <a:endParaRPr lang="el-GR" sz="2000" dirty="0"/>
          </a:p>
          <a:p>
            <a:pPr>
              <a:buFont typeface="Arial"/>
              <a:buChar char="•"/>
            </a:pPr>
            <a:r>
              <a:rPr lang="el-GR" sz="2000" dirty="0"/>
              <a:t>Χ</a:t>
            </a:r>
            <a:r>
              <a:rPr lang="el-GR" sz="2000" dirty="0" smtClean="0"/>
              <a:t>ρησιμοποιείται </a:t>
            </a:r>
            <a:r>
              <a:rPr lang="el-GR" sz="2000" dirty="0"/>
              <a:t>και ανακυκλωμένο χαρτί</a:t>
            </a:r>
            <a:r>
              <a:rPr lang="el-GR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l-GR" sz="2000" dirty="0"/>
              <a:t>Μ</a:t>
            </a:r>
            <a:r>
              <a:rPr lang="el-GR" sz="2000" dirty="0" smtClean="0"/>
              <a:t>εγάλη </a:t>
            </a:r>
            <a:r>
              <a:rPr lang="el-GR" sz="2000" dirty="0"/>
              <a:t>ποικιλία σχημάτων και διαστάσεων, από συμπαγές χαρτόνι κραφτ ή από κυματοειδές microwelle </a:t>
            </a:r>
            <a:r>
              <a:rPr lang="el-GR" sz="2000" dirty="0" smtClean="0"/>
              <a:t>χαρτόνι.</a:t>
            </a:r>
            <a:r>
              <a:rPr lang="en-US" sz="2000" dirty="0" smtClean="0"/>
              <a:t> 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9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577</TotalTime>
  <Words>1068</Words>
  <Application>Microsoft Office PowerPoint</Application>
  <PresentationFormat>Προβολή στην οθόνη (4:3)</PresentationFormat>
  <Paragraphs>216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Adjacency</vt:lpstr>
      <vt:lpstr>ΤΕΙ ΧΑΛΚΙΔΑΣ – Τμήμα Διοίκησης Συστημάτων Εφοδιασμού </vt:lpstr>
      <vt:lpstr> Εισαγωγή</vt:lpstr>
      <vt:lpstr>Ορισμός συσκευασιάς</vt:lpstr>
      <vt:lpstr>Βασικές λειτουργίες  συσκευασίας</vt:lpstr>
      <vt:lpstr> Υλικά συσκευασίας </vt:lpstr>
      <vt:lpstr>Yλικά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Υλικά συσκευασίας</vt:lpstr>
      <vt:lpstr>Διαχείριση συσκευασιών</vt:lpstr>
      <vt:lpstr>Συστήματα Εναλλακτικής Διαχείρισης</vt:lpstr>
      <vt:lpstr>Συστήματα Εναλλακτικής Διαχείρισης</vt:lpstr>
      <vt:lpstr>Συστήματα Εναλλακτικής Διαχείρισης</vt:lpstr>
      <vt:lpstr>Συστήματα Εναλλακτικής Διαχείρισης</vt:lpstr>
      <vt:lpstr>Συμπέρασμα</vt:lpstr>
      <vt:lpstr>Σας Ευχαριστούμε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Οικολογική Συσκευασία  «Υλικά συσκευασίας»</dc:title>
  <dc:creator>Χρυσαυγή</dc:creator>
  <cp:lastModifiedBy>Villy</cp:lastModifiedBy>
  <cp:revision>53</cp:revision>
  <dcterms:created xsi:type="dcterms:W3CDTF">2013-05-11T11:03:34Z</dcterms:created>
  <dcterms:modified xsi:type="dcterms:W3CDTF">2013-05-27T11:42:03Z</dcterms:modified>
</cp:coreProperties>
</file>