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8" r:id="rId3"/>
    <p:sldId id="271" r:id="rId4"/>
    <p:sldId id="257" r:id="rId5"/>
    <p:sldId id="258" r:id="rId6"/>
    <p:sldId id="265" r:id="rId7"/>
    <p:sldId id="259" r:id="rId8"/>
    <p:sldId id="260" r:id="rId9"/>
    <p:sldId id="269" r:id="rId10"/>
    <p:sldId id="261" r:id="rId11"/>
    <p:sldId id="272" r:id="rId12"/>
    <p:sldId id="262" r:id="rId13"/>
    <p:sldId id="273" r:id="rId14"/>
    <p:sldId id="274" r:id="rId15"/>
    <p:sldId id="275" r:id="rId16"/>
    <p:sldId id="270" r:id="rId17"/>
    <p:sldId id="276" r:id="rId18"/>
    <p:sldId id="263" r:id="rId19"/>
    <p:sldId id="264" r:id="rId20"/>
    <p:sldId id="267" r:id="rId21"/>
    <p:sldId id="266" r:id="rId22"/>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7D"/>
    <a:srgbClr val="FFFF66"/>
    <a:srgbClr val="FFFF99"/>
    <a:srgbClr val="FFFFCC"/>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111" d="100"/>
          <a:sy n="111" d="100"/>
        </p:scale>
        <p:origin x="-161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l-G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l-GR"/>
          </a:p>
        </p:txBody>
      </p:sp>
      <p:sp>
        <p:nvSpPr>
          <p:cNvPr id="4" name="Date Placeholder 3"/>
          <p:cNvSpPr>
            <a:spLocks noGrp="1"/>
          </p:cNvSpPr>
          <p:nvPr>
            <p:ph type="dt" sz="half" idx="10"/>
          </p:nvPr>
        </p:nvSpPr>
        <p:spPr/>
        <p:txBody>
          <a:bodyPr/>
          <a:lstStyle/>
          <a:p>
            <a:fld id="{A5785863-CF32-4362-8301-A29CB76353DE}" type="datetimeFigureOut">
              <a:rPr lang="el-GR" smtClean="0"/>
              <a:pPr/>
              <a:t>2/7/2013</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07A0D4E0-2EE7-463A-914A-2263D12ADC07}"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fld id="{A5785863-CF32-4362-8301-A29CB76353DE}" type="datetimeFigureOut">
              <a:rPr lang="el-GR" smtClean="0"/>
              <a:pPr/>
              <a:t>2/7/2013</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07A0D4E0-2EE7-463A-914A-2263D12ADC07}"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l-G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fld id="{A5785863-CF32-4362-8301-A29CB76353DE}" type="datetimeFigureOut">
              <a:rPr lang="el-GR" smtClean="0"/>
              <a:pPr/>
              <a:t>2/7/2013</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07A0D4E0-2EE7-463A-914A-2263D12ADC07}"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fld id="{A5785863-CF32-4362-8301-A29CB76353DE}" type="datetimeFigureOut">
              <a:rPr lang="el-GR" smtClean="0"/>
              <a:pPr/>
              <a:t>2/7/2013</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07A0D4E0-2EE7-463A-914A-2263D12ADC07}"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l-G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5785863-CF32-4362-8301-A29CB76353DE}" type="datetimeFigureOut">
              <a:rPr lang="el-GR" smtClean="0"/>
              <a:pPr/>
              <a:t>2/7/2013</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07A0D4E0-2EE7-463A-914A-2263D12ADC07}"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5" name="Date Placeholder 4"/>
          <p:cNvSpPr>
            <a:spLocks noGrp="1"/>
          </p:cNvSpPr>
          <p:nvPr>
            <p:ph type="dt" sz="half" idx="10"/>
          </p:nvPr>
        </p:nvSpPr>
        <p:spPr/>
        <p:txBody>
          <a:bodyPr/>
          <a:lstStyle/>
          <a:p>
            <a:fld id="{A5785863-CF32-4362-8301-A29CB76353DE}" type="datetimeFigureOut">
              <a:rPr lang="el-GR" smtClean="0"/>
              <a:pPr/>
              <a:t>2/7/2013</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07A0D4E0-2EE7-463A-914A-2263D12ADC07}"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l-G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7" name="Date Placeholder 6"/>
          <p:cNvSpPr>
            <a:spLocks noGrp="1"/>
          </p:cNvSpPr>
          <p:nvPr>
            <p:ph type="dt" sz="half" idx="10"/>
          </p:nvPr>
        </p:nvSpPr>
        <p:spPr/>
        <p:txBody>
          <a:bodyPr/>
          <a:lstStyle/>
          <a:p>
            <a:fld id="{A5785863-CF32-4362-8301-A29CB76353DE}" type="datetimeFigureOut">
              <a:rPr lang="el-GR" smtClean="0"/>
              <a:pPr/>
              <a:t>2/7/2013</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07A0D4E0-2EE7-463A-914A-2263D12ADC07}"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Date Placeholder 2"/>
          <p:cNvSpPr>
            <a:spLocks noGrp="1"/>
          </p:cNvSpPr>
          <p:nvPr>
            <p:ph type="dt" sz="half" idx="10"/>
          </p:nvPr>
        </p:nvSpPr>
        <p:spPr/>
        <p:txBody>
          <a:bodyPr/>
          <a:lstStyle/>
          <a:p>
            <a:fld id="{A5785863-CF32-4362-8301-A29CB76353DE}" type="datetimeFigureOut">
              <a:rPr lang="el-GR" smtClean="0"/>
              <a:pPr/>
              <a:t>2/7/2013</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07A0D4E0-2EE7-463A-914A-2263D12ADC07}"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785863-CF32-4362-8301-A29CB76353DE}" type="datetimeFigureOut">
              <a:rPr lang="el-GR" smtClean="0"/>
              <a:pPr/>
              <a:t>2/7/2013</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07A0D4E0-2EE7-463A-914A-2263D12ADC07}"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l-G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5785863-CF32-4362-8301-A29CB76353DE}" type="datetimeFigureOut">
              <a:rPr lang="el-GR" smtClean="0"/>
              <a:pPr/>
              <a:t>2/7/2013</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07A0D4E0-2EE7-463A-914A-2263D12ADC07}"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l-G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5785863-CF32-4362-8301-A29CB76353DE}" type="datetimeFigureOut">
              <a:rPr lang="el-GR" smtClean="0"/>
              <a:pPr/>
              <a:t>2/7/2013</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07A0D4E0-2EE7-463A-914A-2263D12ADC07}"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7D"/>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l-G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5785863-CF32-4362-8301-A29CB76353DE}" type="datetimeFigureOut">
              <a:rPr lang="el-GR" smtClean="0"/>
              <a:pPr/>
              <a:t>2/7/2013</a:t>
            </a:fld>
            <a:endParaRPr lang="el-G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7A0D4E0-2EE7-463A-914A-2263D12ADC07}"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www.cmykmag.gr/index.php?option=com_content&amp;task=view&amp;id=62&amp;Itemid=26"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hyperlink" Target="http://www.herrco.gr/default.asp?siteid=1&amp;pageid=8&amp;langid=1"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hyperlink" Target="http://www.paints-mihopoulos.gr/?section=2193&amp;language=el_GR"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hyperlink" Target="http://www.paints-mihopoulos.gr/?section=2193&amp;language=el_GR"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hyperlink" Target="http://www.praktiker.gr/p/pinakida-ypoxreotiki-prostasia-mation-25542" TargetMode="External"/><Relationship Id="rId1" Type="http://schemas.openxmlformats.org/officeDocument/2006/relationships/slideLayout" Target="../slideLayouts/slideLayout2.xml"/><Relationship Id="rId5" Type="http://schemas.openxmlformats.org/officeDocument/2006/relationships/image" Target="../media/image13.jpeg"/><Relationship Id="rId4" Type="http://schemas.openxmlformats.org/officeDocument/2006/relationships/image" Target="../media/image12.jpe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28596" y="500042"/>
            <a:ext cx="8229600" cy="1143000"/>
          </a:xfrm>
        </p:spPr>
        <p:txBody>
          <a:bodyPr>
            <a:normAutofit/>
          </a:bodyPr>
          <a:lstStyle/>
          <a:p>
            <a:r>
              <a:rPr lang="el-GR" sz="2000" b="1" dirty="0" smtClean="0">
                <a:solidFill>
                  <a:schemeClr val="tx1">
                    <a:lumMod val="95000"/>
                    <a:lumOff val="5000"/>
                  </a:schemeClr>
                </a:solidFill>
              </a:rPr>
              <a:t>ΤΕΙ ΣΤΕΡΕΑΣ ΕΛΛΑΔΑΣ ΤΜΗΜΑ ΔΙΟΙΚΗΣΗ ΣΥΣΤΗΜΑΤΩΝ ΕΦΟΔΙΑΣΜΟΥ</a:t>
            </a:r>
            <a:r>
              <a:rPr lang="el-GR" sz="1800" dirty="0" smtClean="0">
                <a:solidFill>
                  <a:schemeClr val="tx1">
                    <a:lumMod val="95000"/>
                    <a:lumOff val="5000"/>
                  </a:schemeClr>
                </a:solidFill>
              </a:rPr>
              <a:t/>
            </a:r>
            <a:br>
              <a:rPr lang="el-GR" sz="1800" dirty="0" smtClean="0">
                <a:solidFill>
                  <a:schemeClr val="tx1">
                    <a:lumMod val="95000"/>
                    <a:lumOff val="5000"/>
                  </a:schemeClr>
                </a:solidFill>
              </a:rPr>
            </a:br>
            <a:endParaRPr lang="el-GR" sz="1800" dirty="0">
              <a:solidFill>
                <a:schemeClr val="tx1">
                  <a:lumMod val="95000"/>
                  <a:lumOff val="5000"/>
                </a:schemeClr>
              </a:solidFill>
            </a:endParaRPr>
          </a:p>
        </p:txBody>
      </p:sp>
      <p:sp>
        <p:nvSpPr>
          <p:cNvPr id="7" name="Content Placeholder 6"/>
          <p:cNvSpPr>
            <a:spLocks noGrp="1"/>
          </p:cNvSpPr>
          <p:nvPr>
            <p:ph idx="1"/>
          </p:nvPr>
        </p:nvSpPr>
        <p:spPr/>
        <p:txBody>
          <a:bodyPr>
            <a:normAutofit/>
          </a:bodyPr>
          <a:lstStyle/>
          <a:p>
            <a:pPr algn="ctr">
              <a:buNone/>
            </a:pPr>
            <a:r>
              <a:rPr lang="el-GR" sz="2800" b="1" dirty="0">
                <a:solidFill>
                  <a:schemeClr val="tx1">
                    <a:lumMod val="95000"/>
                    <a:lumOff val="5000"/>
                  </a:schemeClr>
                </a:solidFill>
              </a:rPr>
              <a:t> </a:t>
            </a:r>
            <a:r>
              <a:rPr lang="el-GR" sz="2800" b="1" dirty="0" smtClean="0">
                <a:solidFill>
                  <a:schemeClr val="tx1">
                    <a:lumMod val="95000"/>
                    <a:lumOff val="5000"/>
                  </a:schemeClr>
                </a:solidFill>
              </a:rPr>
              <a:t>Τίτλος </a:t>
            </a:r>
            <a:r>
              <a:rPr lang="el-GR" sz="2800" b="1" dirty="0">
                <a:solidFill>
                  <a:schemeClr val="tx1">
                    <a:lumMod val="95000"/>
                    <a:lumOff val="5000"/>
                  </a:schemeClr>
                </a:solidFill>
              </a:rPr>
              <a:t>Εργασίας: Μάρκετινγκ και </a:t>
            </a:r>
            <a:r>
              <a:rPr lang="el-GR" sz="2800" b="1" dirty="0" smtClean="0">
                <a:solidFill>
                  <a:schemeClr val="tx1">
                    <a:lumMod val="95000"/>
                    <a:lumOff val="5000"/>
                  </a:schemeClr>
                </a:solidFill>
              </a:rPr>
              <a:t>συσκευασία</a:t>
            </a:r>
            <a:r>
              <a:rPr lang="en-US" sz="2800" b="1" dirty="0" smtClean="0">
                <a:solidFill>
                  <a:schemeClr val="tx1">
                    <a:lumMod val="95000"/>
                    <a:lumOff val="5000"/>
                  </a:schemeClr>
                </a:solidFill>
              </a:rPr>
              <a:t> </a:t>
            </a:r>
            <a:r>
              <a:rPr lang="el-GR" sz="2800" b="1" dirty="0" smtClean="0">
                <a:solidFill>
                  <a:schemeClr val="tx1">
                    <a:lumMod val="95000"/>
                    <a:lumOff val="5000"/>
                  </a:schemeClr>
                </a:solidFill>
              </a:rPr>
              <a:t>Εργασία </a:t>
            </a:r>
            <a:r>
              <a:rPr lang="el-GR" sz="2800" b="1" dirty="0">
                <a:solidFill>
                  <a:schemeClr val="tx1">
                    <a:lumMod val="95000"/>
                    <a:lumOff val="5000"/>
                  </a:schemeClr>
                </a:solidFill>
              </a:rPr>
              <a:t>οικολογική </a:t>
            </a:r>
            <a:r>
              <a:rPr lang="el-GR" sz="2800" b="1" dirty="0" smtClean="0">
                <a:solidFill>
                  <a:schemeClr val="tx1">
                    <a:lumMod val="95000"/>
                    <a:lumOff val="5000"/>
                  </a:schemeClr>
                </a:solidFill>
              </a:rPr>
              <a:t>συσκευασία</a:t>
            </a:r>
            <a:r>
              <a:rPr lang="el-GR" sz="2800" b="1" dirty="0">
                <a:solidFill>
                  <a:schemeClr val="tx1">
                    <a:lumMod val="95000"/>
                    <a:lumOff val="5000"/>
                  </a:schemeClr>
                </a:solidFill>
              </a:rPr>
              <a:t> </a:t>
            </a:r>
            <a:endParaRPr lang="el-GR" sz="2800" dirty="0">
              <a:solidFill>
                <a:schemeClr val="tx1">
                  <a:lumMod val="95000"/>
                  <a:lumOff val="5000"/>
                </a:schemeClr>
              </a:solidFill>
            </a:endParaRPr>
          </a:p>
          <a:p>
            <a:pPr algn="ctr">
              <a:buNone/>
            </a:pPr>
            <a:endParaRPr lang="en-US" sz="2800" b="1" dirty="0" smtClean="0">
              <a:solidFill>
                <a:schemeClr val="tx1">
                  <a:lumMod val="95000"/>
                  <a:lumOff val="5000"/>
                </a:schemeClr>
              </a:solidFill>
            </a:endParaRPr>
          </a:p>
          <a:p>
            <a:pPr algn="ctr">
              <a:buNone/>
            </a:pPr>
            <a:r>
              <a:rPr lang="el-GR" sz="2800" b="1" dirty="0" smtClean="0">
                <a:solidFill>
                  <a:schemeClr val="tx1">
                    <a:lumMod val="95000"/>
                    <a:lumOff val="5000"/>
                  </a:schemeClr>
                </a:solidFill>
              </a:rPr>
              <a:t>Όνομα </a:t>
            </a:r>
            <a:r>
              <a:rPr lang="el-GR" sz="2800" b="1" dirty="0">
                <a:solidFill>
                  <a:schemeClr val="tx1">
                    <a:lumMod val="95000"/>
                    <a:lumOff val="5000"/>
                  </a:schemeClr>
                </a:solidFill>
              </a:rPr>
              <a:t>φοιτήτριας </a:t>
            </a:r>
            <a:r>
              <a:rPr lang="en-US" sz="2800" b="1" dirty="0" smtClean="0">
                <a:solidFill>
                  <a:schemeClr val="tx1">
                    <a:lumMod val="95000"/>
                    <a:lumOff val="5000"/>
                  </a:schemeClr>
                </a:solidFill>
              </a:rPr>
              <a:t>:</a:t>
            </a:r>
            <a:r>
              <a:rPr lang="el-GR" sz="2800" b="1" dirty="0" smtClean="0">
                <a:solidFill>
                  <a:schemeClr val="tx1">
                    <a:lumMod val="95000"/>
                    <a:lumOff val="5000"/>
                  </a:schemeClr>
                </a:solidFill>
              </a:rPr>
              <a:t>Ελένη Πετρόγιαννη</a:t>
            </a:r>
          </a:p>
          <a:p>
            <a:pPr algn="ctr">
              <a:buNone/>
            </a:pPr>
            <a:r>
              <a:rPr lang="el-GR" sz="2800" b="1" dirty="0" smtClean="0">
                <a:solidFill>
                  <a:schemeClr val="tx1">
                    <a:lumMod val="95000"/>
                    <a:lumOff val="5000"/>
                  </a:schemeClr>
                </a:solidFill>
              </a:rPr>
              <a:t>ΣΕΑ10133</a:t>
            </a:r>
            <a:endParaRPr lang="en-US" sz="2800" b="1" dirty="0" smtClean="0">
              <a:solidFill>
                <a:schemeClr val="tx1">
                  <a:lumMod val="95000"/>
                  <a:lumOff val="5000"/>
                </a:schemeClr>
              </a:solidFill>
            </a:endParaRPr>
          </a:p>
          <a:p>
            <a:pPr algn="ctr">
              <a:buNone/>
            </a:pPr>
            <a:endParaRPr lang="en-US" sz="2800" b="1" dirty="0">
              <a:solidFill>
                <a:schemeClr val="tx1">
                  <a:lumMod val="95000"/>
                  <a:lumOff val="5000"/>
                </a:schemeClr>
              </a:solidFill>
            </a:endParaRPr>
          </a:p>
          <a:p>
            <a:pPr algn="ctr">
              <a:buNone/>
            </a:pPr>
            <a:r>
              <a:rPr lang="el-GR" sz="2800" b="1" dirty="0" smtClean="0">
                <a:solidFill>
                  <a:schemeClr val="tx1">
                    <a:lumMod val="95000"/>
                    <a:lumOff val="5000"/>
                  </a:schemeClr>
                </a:solidFill>
              </a:rPr>
              <a:t>Όνομα επιβλέπουσας</a:t>
            </a:r>
            <a:r>
              <a:rPr lang="en-US" sz="2800" b="1" dirty="0" smtClean="0">
                <a:solidFill>
                  <a:schemeClr val="tx1">
                    <a:lumMod val="95000"/>
                    <a:lumOff val="5000"/>
                  </a:schemeClr>
                </a:solidFill>
              </a:rPr>
              <a:t> </a:t>
            </a:r>
            <a:r>
              <a:rPr lang="el-GR" sz="2800" b="1" dirty="0" smtClean="0">
                <a:solidFill>
                  <a:schemeClr val="tx1">
                    <a:lumMod val="95000"/>
                    <a:lumOff val="5000"/>
                  </a:schemeClr>
                </a:solidFill>
              </a:rPr>
              <a:t>καθηγήτριας:Καλλικαντζάρου</a:t>
            </a:r>
          </a:p>
          <a:p>
            <a:pPr algn="ctr">
              <a:buNone/>
            </a:pPr>
            <a:endParaRPr lang="el-GR" sz="2800" dirty="0">
              <a:solidFill>
                <a:schemeClr val="tx1">
                  <a:lumMod val="95000"/>
                  <a:lumOff val="5000"/>
                </a:schemeClr>
              </a:solidFill>
            </a:endParaRPr>
          </a:p>
          <a:p>
            <a:pPr algn="ctr"/>
            <a:endParaRPr lang="el-GR" dirty="0">
              <a:solidFill>
                <a:schemeClr val="tx1">
                  <a:lumMod val="95000"/>
                  <a:lumOff val="5000"/>
                </a:schemeClr>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sz="1800" dirty="0" smtClean="0">
                <a:solidFill>
                  <a:schemeClr val="tx1">
                    <a:lumMod val="95000"/>
                    <a:lumOff val="5000"/>
                  </a:schemeClr>
                </a:solidFill>
              </a:rPr>
              <a:t>ΣΗΜΑΝΣΗ </a:t>
            </a:r>
            <a:r>
              <a:rPr lang="el-GR" sz="1800" dirty="0" smtClean="0">
                <a:solidFill>
                  <a:schemeClr val="tx1">
                    <a:lumMod val="95000"/>
                    <a:lumOff val="5000"/>
                  </a:schemeClr>
                </a:solidFill>
              </a:rPr>
              <a:t>ΣΥΣΚΕΥΑΣΙΩΝ</a:t>
            </a:r>
            <a:r>
              <a:rPr lang="en-US" sz="1800" dirty="0" smtClean="0">
                <a:solidFill>
                  <a:schemeClr val="tx1">
                    <a:lumMod val="95000"/>
                    <a:lumOff val="5000"/>
                  </a:schemeClr>
                </a:solidFill>
              </a:rPr>
              <a:t/>
            </a:r>
            <a:br>
              <a:rPr lang="en-US" sz="1800" dirty="0" smtClean="0">
                <a:solidFill>
                  <a:schemeClr val="tx1">
                    <a:lumMod val="95000"/>
                    <a:lumOff val="5000"/>
                  </a:schemeClr>
                </a:solidFill>
              </a:rPr>
            </a:br>
            <a:r>
              <a:rPr lang="en-US" sz="1800" dirty="0" smtClean="0">
                <a:hlinkClick r:id="rId2"/>
              </a:rPr>
              <a:t>http://www.cmykmag.gr/index.php?option=com_content&amp;task=view&amp;id=62&amp;Itemid=26</a:t>
            </a:r>
            <a:endParaRPr lang="el-GR" sz="1800" dirty="0">
              <a:solidFill>
                <a:schemeClr val="tx1">
                  <a:lumMod val="95000"/>
                  <a:lumOff val="5000"/>
                </a:schemeClr>
              </a:solidFill>
            </a:endParaRPr>
          </a:p>
        </p:txBody>
      </p:sp>
      <p:pic>
        <p:nvPicPr>
          <p:cNvPr id="4" name="Content Placeholder 3" descr="articles/syskevasia16/syskevasia16_1.jpg"/>
          <p:cNvPicPr>
            <a:picLocks noGrp="1"/>
          </p:cNvPicPr>
          <p:nvPr>
            <p:ph idx="1"/>
          </p:nvPr>
        </p:nvPicPr>
        <p:blipFill>
          <a:blip r:embed="rId3"/>
          <a:srcRect/>
          <a:stretch>
            <a:fillRect/>
          </a:stretch>
        </p:blipFill>
        <p:spPr bwMode="auto">
          <a:xfrm>
            <a:off x="500034" y="1428736"/>
            <a:ext cx="8001056" cy="4714908"/>
          </a:xfrm>
          <a:prstGeom prst="rect">
            <a:avLst/>
          </a:prstGeom>
          <a:noFill/>
          <a:ln w="9525">
            <a:noFill/>
            <a:miter lim="800000"/>
            <a:headEnd/>
            <a:tailEnd/>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solidFill>
                  <a:schemeClr val="tx1">
                    <a:lumMod val="95000"/>
                    <a:lumOff val="5000"/>
                  </a:schemeClr>
                </a:solidFill>
              </a:rPr>
              <a:t>ΣΗΜΑΝΣΗ ΣΥΣΚΕΥΑΣΙΩΝ</a:t>
            </a:r>
            <a:endParaRPr lang="el-GR" dirty="0"/>
          </a:p>
        </p:txBody>
      </p:sp>
      <p:pic>
        <p:nvPicPr>
          <p:cNvPr id="6" name="Picture 5" descr="163685.jpg"/>
          <p:cNvPicPr>
            <a:picLocks noChangeAspect="1"/>
          </p:cNvPicPr>
          <p:nvPr/>
        </p:nvPicPr>
        <p:blipFill>
          <a:blip r:embed="rId2"/>
          <a:stretch>
            <a:fillRect/>
          </a:stretch>
        </p:blipFill>
        <p:spPr>
          <a:xfrm>
            <a:off x="642910" y="1643050"/>
            <a:ext cx="7998866" cy="4014816"/>
          </a:xfrm>
          <a:prstGeom prst="rect">
            <a:avLst/>
          </a:prstGeom>
        </p:spPr>
      </p:pic>
      <p:sp>
        <p:nvSpPr>
          <p:cNvPr id="7" name="Content Placeholder 6"/>
          <p:cNvSpPr>
            <a:spLocks noGrp="1"/>
          </p:cNvSpPr>
          <p:nvPr>
            <p:ph idx="1"/>
          </p:nvPr>
        </p:nvSpPr>
        <p:spPr>
          <a:xfrm>
            <a:off x="428596" y="1571612"/>
            <a:ext cx="8258204" cy="4554551"/>
          </a:xfrm>
        </p:spPr>
        <p:txBody>
          <a:bodyPr/>
          <a:lstStyle/>
          <a:p>
            <a:pPr>
              <a:buNone/>
            </a:pPr>
            <a:endParaRPr lang="el-G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solidFill>
                  <a:schemeClr val="tx1">
                    <a:lumMod val="95000"/>
                    <a:lumOff val="5000"/>
                  </a:schemeClr>
                </a:solidFill>
              </a:rPr>
              <a:t>ΣΗΜΑΝΣΗ ΣΥΣΚΕΥΑΣΙΩΝ</a:t>
            </a:r>
            <a:endParaRPr lang="el-GR" dirty="0">
              <a:solidFill>
                <a:schemeClr val="tx1">
                  <a:lumMod val="95000"/>
                  <a:lumOff val="5000"/>
                </a:schemeClr>
              </a:solidFill>
            </a:endParaRPr>
          </a:p>
        </p:txBody>
      </p:sp>
      <p:pic>
        <p:nvPicPr>
          <p:cNvPr id="4" name="Content Placeholder 3" descr="articles/syskevasia16/syskevasia16_3.jpg"/>
          <p:cNvPicPr>
            <a:picLocks noGrp="1"/>
          </p:cNvPicPr>
          <p:nvPr>
            <p:ph idx="1"/>
          </p:nvPr>
        </p:nvPicPr>
        <p:blipFill>
          <a:blip r:embed="rId2"/>
          <a:srcRect/>
          <a:stretch>
            <a:fillRect/>
          </a:stretch>
        </p:blipFill>
        <p:spPr bwMode="auto">
          <a:xfrm>
            <a:off x="714348" y="1714489"/>
            <a:ext cx="7572428" cy="4500593"/>
          </a:xfrm>
          <a:prstGeom prst="rect">
            <a:avLst/>
          </a:prstGeom>
          <a:noFill/>
          <a:ln w="9525">
            <a:noFill/>
            <a:miter lim="800000"/>
            <a:headEnd/>
            <a:tailEnd/>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1000" dirty="0" smtClean="0">
                <a:hlinkClick r:id="rId2"/>
              </a:rPr>
              <a:t/>
            </a:r>
            <a:br>
              <a:rPr lang="en-US" sz="1000" dirty="0" smtClean="0">
                <a:hlinkClick r:id="rId2"/>
              </a:rPr>
            </a:br>
            <a:r>
              <a:rPr lang="el-GR" sz="1600" dirty="0" smtClean="0">
                <a:solidFill>
                  <a:schemeClr val="tx1">
                    <a:lumMod val="95000"/>
                    <a:lumOff val="5000"/>
                  </a:schemeClr>
                </a:solidFill>
                <a:latin typeface="Tahoma" pitchFamily="34" charset="0"/>
                <a:ea typeface="Tahoma" pitchFamily="34" charset="0"/>
                <a:cs typeface="Tahoma" pitchFamily="34" charset="0"/>
              </a:rPr>
              <a:t>ΕΛΛΗΝΙΚΗ ΕΤΑΙΡΙΑ ΑΞΙΟΠΟΙΗΣΗΣ ΑΝΑΚΥΚΛΩΣΗΣ</a:t>
            </a:r>
            <a:br>
              <a:rPr lang="el-GR" sz="1600" dirty="0" smtClean="0">
                <a:solidFill>
                  <a:schemeClr val="tx1">
                    <a:lumMod val="95000"/>
                    <a:lumOff val="5000"/>
                  </a:schemeClr>
                </a:solidFill>
                <a:latin typeface="Tahoma" pitchFamily="34" charset="0"/>
                <a:ea typeface="Tahoma" pitchFamily="34" charset="0"/>
                <a:cs typeface="Tahoma" pitchFamily="34" charset="0"/>
              </a:rPr>
            </a:br>
            <a:r>
              <a:rPr lang="en-US" sz="1600" dirty="0" smtClean="0">
                <a:solidFill>
                  <a:schemeClr val="tx1">
                    <a:lumMod val="95000"/>
                    <a:lumOff val="5000"/>
                  </a:schemeClr>
                </a:solidFill>
                <a:latin typeface="Tahoma" pitchFamily="34" charset="0"/>
                <a:ea typeface="Tahoma" pitchFamily="34" charset="0"/>
                <a:cs typeface="Tahoma" pitchFamily="34" charset="0"/>
              </a:rPr>
              <a:t/>
            </a:r>
            <a:br>
              <a:rPr lang="en-US" sz="1600" dirty="0" smtClean="0">
                <a:solidFill>
                  <a:schemeClr val="tx1">
                    <a:lumMod val="95000"/>
                    <a:lumOff val="5000"/>
                  </a:schemeClr>
                </a:solidFill>
                <a:latin typeface="Tahoma" pitchFamily="34" charset="0"/>
                <a:ea typeface="Tahoma" pitchFamily="34" charset="0"/>
                <a:cs typeface="Tahoma" pitchFamily="34" charset="0"/>
              </a:rPr>
            </a:br>
            <a:r>
              <a:rPr lang="en-US" sz="1600" dirty="0" smtClean="0">
                <a:solidFill>
                  <a:schemeClr val="tx1">
                    <a:lumMod val="95000"/>
                    <a:lumOff val="5000"/>
                  </a:schemeClr>
                </a:solidFill>
                <a:latin typeface="Tahoma" pitchFamily="34" charset="0"/>
                <a:ea typeface="Tahoma" pitchFamily="34" charset="0"/>
                <a:cs typeface="Tahoma" pitchFamily="34" charset="0"/>
                <a:hlinkClick r:id="rId2"/>
              </a:rPr>
              <a:t>http://www.herrco.gr/default.asp?siteid=1&amp;pageid=8&amp;langid=1</a:t>
            </a:r>
            <a:endParaRPr lang="el-GR" sz="1600" dirty="0">
              <a:solidFill>
                <a:schemeClr val="tx1">
                  <a:lumMod val="95000"/>
                  <a:lumOff val="5000"/>
                </a:schemeClr>
              </a:solidFill>
              <a:latin typeface="Tahoma" pitchFamily="34" charset="0"/>
              <a:ea typeface="Tahoma" pitchFamily="34" charset="0"/>
              <a:cs typeface="Tahoma" pitchFamily="34" charset="0"/>
            </a:endParaRPr>
          </a:p>
        </p:txBody>
      </p:sp>
      <p:pic>
        <p:nvPicPr>
          <p:cNvPr id="4" name="Content Placeholder 3" descr="syskevasia16_2.jpg"/>
          <p:cNvPicPr>
            <a:picLocks noGrp="1" noChangeAspect="1"/>
          </p:cNvPicPr>
          <p:nvPr>
            <p:ph idx="1"/>
          </p:nvPr>
        </p:nvPicPr>
        <p:blipFill>
          <a:blip r:embed="rId3"/>
          <a:stretch>
            <a:fillRect/>
          </a:stretch>
        </p:blipFill>
        <p:spPr>
          <a:xfrm>
            <a:off x="583386" y="2214554"/>
            <a:ext cx="7950358" cy="4000528"/>
          </a:xfrm>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sz="1800" dirty="0" smtClean="0"/>
              <a:t>ΣΗΜΑΝΣΗ  ΣΥΣΚΕΥΑΣΙΩΝ</a:t>
            </a:r>
            <a:br>
              <a:rPr lang="el-GR" sz="1800" dirty="0" smtClean="0"/>
            </a:br>
            <a:r>
              <a:rPr lang="en-US" sz="1800" dirty="0" smtClean="0">
                <a:hlinkClick r:id="rId2"/>
              </a:rPr>
              <a:t>http://www.paints-mihopoulos.gr/?section=2193&amp;language=el_GR</a:t>
            </a:r>
            <a:endParaRPr lang="el-GR" sz="1800" dirty="0"/>
          </a:p>
        </p:txBody>
      </p:sp>
      <p:pic>
        <p:nvPicPr>
          <p:cNvPr id="4" name="Content Placeholder 3" descr="Comb_dang.jpg"/>
          <p:cNvPicPr>
            <a:picLocks noGrp="1" noChangeAspect="1"/>
          </p:cNvPicPr>
          <p:nvPr>
            <p:ph idx="1"/>
          </p:nvPr>
        </p:nvPicPr>
        <p:blipFill>
          <a:blip r:embed="rId3"/>
          <a:stretch>
            <a:fillRect/>
          </a:stretch>
        </p:blipFill>
        <p:spPr>
          <a:xfrm>
            <a:off x="928662" y="1643050"/>
            <a:ext cx="7643866" cy="4000528"/>
          </a:xfrm>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sz="1800" dirty="0" smtClean="0"/>
              <a:t>ΣΗΜΑΝΣΗ ΣΥΣΚΕΥΑΣΙΑΣ</a:t>
            </a:r>
            <a:br>
              <a:rPr lang="el-GR" sz="1800" dirty="0" smtClean="0"/>
            </a:br>
            <a:r>
              <a:rPr lang="en-US" sz="1800" dirty="0" smtClean="0">
                <a:hlinkClick r:id="rId2"/>
              </a:rPr>
              <a:t>http://www.paints-mihopoulos.gr/?section=2193&amp;language=el_GR</a:t>
            </a:r>
            <a:endParaRPr lang="el-GR" sz="1800" dirty="0"/>
          </a:p>
        </p:txBody>
      </p:sp>
      <p:pic>
        <p:nvPicPr>
          <p:cNvPr id="4" name="Content Placeholder 3" descr="etiketes.jpg"/>
          <p:cNvPicPr>
            <a:picLocks noGrp="1" noChangeAspect="1"/>
          </p:cNvPicPr>
          <p:nvPr>
            <p:ph idx="1"/>
          </p:nvPr>
        </p:nvPicPr>
        <p:blipFill>
          <a:blip r:embed="rId3"/>
          <a:stretch>
            <a:fillRect/>
          </a:stretch>
        </p:blipFill>
        <p:spPr>
          <a:xfrm>
            <a:off x="857224" y="1600200"/>
            <a:ext cx="7858180" cy="4525963"/>
          </a:xfrm>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sz="3100" b="1" dirty="0" smtClean="0">
                <a:solidFill>
                  <a:schemeClr val="tx1">
                    <a:lumMod val="95000"/>
                    <a:lumOff val="5000"/>
                  </a:schemeClr>
                </a:solidFill>
              </a:rPr>
              <a:t>Χρώμα: Το Α και το Ω της συσκευασίας</a:t>
            </a:r>
            <a:r>
              <a:rPr lang="el-GR" dirty="0" smtClean="0">
                <a:solidFill>
                  <a:schemeClr val="tx1">
                    <a:lumMod val="95000"/>
                    <a:lumOff val="5000"/>
                  </a:schemeClr>
                </a:solidFill>
              </a:rPr>
              <a:t/>
            </a:r>
            <a:br>
              <a:rPr lang="el-GR" dirty="0" smtClean="0">
                <a:solidFill>
                  <a:schemeClr val="tx1">
                    <a:lumMod val="95000"/>
                    <a:lumOff val="5000"/>
                  </a:schemeClr>
                </a:solidFill>
              </a:rPr>
            </a:br>
            <a:endParaRPr lang="el-GR" dirty="0">
              <a:solidFill>
                <a:schemeClr val="tx1">
                  <a:lumMod val="95000"/>
                  <a:lumOff val="5000"/>
                </a:schemeClr>
              </a:solidFill>
            </a:endParaRPr>
          </a:p>
        </p:txBody>
      </p:sp>
      <p:sp>
        <p:nvSpPr>
          <p:cNvPr id="3" name="Content Placeholder 2"/>
          <p:cNvSpPr>
            <a:spLocks noGrp="1"/>
          </p:cNvSpPr>
          <p:nvPr>
            <p:ph idx="1"/>
          </p:nvPr>
        </p:nvSpPr>
        <p:spPr/>
        <p:txBody>
          <a:bodyPr>
            <a:normAutofit/>
          </a:bodyPr>
          <a:lstStyle/>
          <a:p>
            <a:pPr>
              <a:buNone/>
            </a:pPr>
            <a:r>
              <a:rPr lang="en-US" sz="1200" dirty="0" smtClean="0">
                <a:solidFill>
                  <a:schemeClr val="tx1">
                    <a:lumMod val="95000"/>
                    <a:lumOff val="5000"/>
                  </a:schemeClr>
                </a:solidFill>
              </a:rPr>
              <a:t>     </a:t>
            </a:r>
            <a:r>
              <a:rPr lang="el-GR" sz="1200" dirty="0" smtClean="0">
                <a:solidFill>
                  <a:schemeClr val="tx1">
                    <a:lumMod val="95000"/>
                    <a:lumOff val="5000"/>
                  </a:schemeClr>
                </a:solidFill>
              </a:rPr>
              <a:t> Έτσι, μπορούμε να συνοψήσουμε ότι το χρώμα: </a:t>
            </a:r>
            <a:br>
              <a:rPr lang="el-GR" sz="1200" dirty="0" smtClean="0">
                <a:solidFill>
                  <a:schemeClr val="tx1">
                    <a:lumMod val="95000"/>
                    <a:lumOff val="5000"/>
                  </a:schemeClr>
                </a:solidFill>
              </a:rPr>
            </a:br>
            <a:r>
              <a:rPr lang="el-GR" sz="1200" dirty="0" smtClean="0">
                <a:solidFill>
                  <a:schemeClr val="tx1">
                    <a:lumMod val="95000"/>
                    <a:lumOff val="5000"/>
                  </a:schemeClr>
                </a:solidFill>
              </a:rPr>
              <a:t>• Τραβά την προσοχή του καταναλωτή </a:t>
            </a:r>
            <a:br>
              <a:rPr lang="el-GR" sz="1200" dirty="0" smtClean="0">
                <a:solidFill>
                  <a:schemeClr val="tx1">
                    <a:lumMod val="95000"/>
                    <a:lumOff val="5000"/>
                  </a:schemeClr>
                </a:solidFill>
              </a:rPr>
            </a:br>
            <a:r>
              <a:rPr lang="el-GR" sz="1200" dirty="0" smtClean="0">
                <a:solidFill>
                  <a:schemeClr val="tx1">
                    <a:lumMod val="95000"/>
                    <a:lumOff val="5000"/>
                  </a:schemeClr>
                </a:solidFill>
              </a:rPr>
              <a:t>• Προπωλεί το προϊόν (το κατάλληλο χρώμα π.χ. σε μία συσκευασία για τρόφιμα μπορεί να ανοίξει την όρεξη) </a:t>
            </a:r>
            <a:br>
              <a:rPr lang="el-GR" sz="1200" dirty="0" smtClean="0">
                <a:solidFill>
                  <a:schemeClr val="tx1">
                    <a:lumMod val="95000"/>
                    <a:lumOff val="5000"/>
                  </a:schemeClr>
                </a:solidFill>
              </a:rPr>
            </a:br>
            <a:r>
              <a:rPr lang="el-GR" sz="1200" dirty="0" smtClean="0">
                <a:solidFill>
                  <a:schemeClr val="tx1">
                    <a:lumMod val="95000"/>
                    <a:lumOff val="5000"/>
                  </a:schemeClr>
                </a:solidFill>
              </a:rPr>
              <a:t>• Δημιουργεί image (τόσο για το προϊόν, όσο και για αυτόν που το καταναλώνει) </a:t>
            </a:r>
            <a:br>
              <a:rPr lang="el-GR" sz="1200" dirty="0" smtClean="0">
                <a:solidFill>
                  <a:schemeClr val="tx1">
                    <a:lumMod val="95000"/>
                    <a:lumOff val="5000"/>
                  </a:schemeClr>
                </a:solidFill>
              </a:rPr>
            </a:br>
            <a:r>
              <a:rPr lang="el-GR" sz="1200" dirty="0" smtClean="0">
                <a:solidFill>
                  <a:schemeClr val="tx1">
                    <a:lumMod val="95000"/>
                    <a:lumOff val="5000"/>
                  </a:schemeClr>
                </a:solidFill>
              </a:rPr>
              <a:t>• Απεικονίζει πιστά το προϊόν </a:t>
            </a:r>
            <a:br>
              <a:rPr lang="el-GR" sz="1200" dirty="0" smtClean="0">
                <a:solidFill>
                  <a:schemeClr val="tx1">
                    <a:lumMod val="95000"/>
                    <a:lumOff val="5000"/>
                  </a:schemeClr>
                </a:solidFill>
              </a:rPr>
            </a:br>
            <a:r>
              <a:rPr lang="el-GR" sz="1200" dirty="0" smtClean="0">
                <a:solidFill>
                  <a:schemeClr val="tx1">
                    <a:lumMod val="95000"/>
                    <a:lumOff val="5000"/>
                  </a:schemeClr>
                </a:solidFill>
              </a:rPr>
              <a:t>• Εξασφαλίζει αναγνώριση (επηρεάζει τον καταναλωτή, ώστε να το παρατηρήσει προσεκτικά και να το αγοράσει) </a:t>
            </a:r>
            <a:br>
              <a:rPr lang="el-GR" sz="1200" dirty="0" smtClean="0">
                <a:solidFill>
                  <a:schemeClr val="tx1">
                    <a:lumMod val="95000"/>
                    <a:lumOff val="5000"/>
                  </a:schemeClr>
                </a:solidFill>
              </a:rPr>
            </a:br>
            <a:r>
              <a:rPr lang="el-GR" sz="1200" dirty="0" smtClean="0">
                <a:solidFill>
                  <a:schemeClr val="tx1">
                    <a:lumMod val="95000"/>
                    <a:lumOff val="5000"/>
                  </a:schemeClr>
                </a:solidFill>
              </a:rPr>
              <a:t>• Προσθέτει στην εμφάνιση </a:t>
            </a:r>
            <a:br>
              <a:rPr lang="el-GR" sz="1200" dirty="0" smtClean="0">
                <a:solidFill>
                  <a:schemeClr val="tx1">
                    <a:lumMod val="95000"/>
                    <a:lumOff val="5000"/>
                  </a:schemeClr>
                </a:solidFill>
              </a:rPr>
            </a:br>
            <a:r>
              <a:rPr lang="el-GR" sz="1200" dirty="0" smtClean="0">
                <a:solidFill>
                  <a:schemeClr val="tx1">
                    <a:lumMod val="95000"/>
                    <a:lumOff val="5000"/>
                  </a:schemeClr>
                </a:solidFill>
              </a:rPr>
              <a:t>• Συμβάλλει στην αναγνώριση της ταυτότητας (ένας ελκυστικός συνδυασμός χρωμάτων μένει στο μυαλό του καταναλωτή) </a:t>
            </a:r>
            <a:br>
              <a:rPr lang="el-GR" sz="1200" dirty="0" smtClean="0">
                <a:solidFill>
                  <a:schemeClr val="tx1">
                    <a:lumMod val="95000"/>
                    <a:lumOff val="5000"/>
                  </a:schemeClr>
                </a:solidFill>
              </a:rPr>
            </a:br>
            <a:r>
              <a:rPr lang="el-GR" sz="1200" dirty="0" smtClean="0">
                <a:solidFill>
                  <a:schemeClr val="tx1">
                    <a:lumMod val="95000"/>
                    <a:lumOff val="5000"/>
                  </a:schemeClr>
                </a:solidFill>
              </a:rPr>
              <a:t>• Ωθεί σε δράση (το χρώμα έχει περισσότερη επίδραση από την ουδετερότητα) </a:t>
            </a:r>
            <a:endParaRPr lang="el-GR" sz="1200" dirty="0">
              <a:solidFill>
                <a:schemeClr val="tx1">
                  <a:lumMod val="95000"/>
                  <a:lumOff val="5000"/>
                </a:schemeClr>
              </a:solidFill>
            </a:endParaRPr>
          </a:p>
        </p:txBody>
      </p:sp>
      <p:pic>
        <p:nvPicPr>
          <p:cNvPr id="4" name="Picture 3" descr="supermarket.jpg"/>
          <p:cNvPicPr>
            <a:picLocks noChangeAspect="1"/>
          </p:cNvPicPr>
          <p:nvPr/>
        </p:nvPicPr>
        <p:blipFill>
          <a:blip r:embed="rId2"/>
          <a:stretch>
            <a:fillRect/>
          </a:stretch>
        </p:blipFill>
        <p:spPr>
          <a:xfrm>
            <a:off x="928662" y="3714752"/>
            <a:ext cx="7143800" cy="2350959"/>
          </a:xfrm>
          <a:prstGeom prst="rect">
            <a:avLst/>
          </a:prstGeom>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sz="1800" dirty="0" smtClean="0"/>
              <a:t>ΣΗΜΑΝΣΗ ΣΥΣΚΕΥΑΣΙΑΣ</a:t>
            </a:r>
            <a:br>
              <a:rPr lang="el-GR" sz="1800" dirty="0" smtClean="0"/>
            </a:br>
            <a:r>
              <a:rPr lang="en-US" sz="1800" dirty="0" smtClean="0">
                <a:hlinkClick r:id="rId2"/>
              </a:rPr>
              <a:t>http://www.praktiker.gr/p/pinakida-ypoxreotiki-prostasia-mation-25542</a:t>
            </a:r>
            <a:endParaRPr lang="el-GR" sz="1800" dirty="0"/>
          </a:p>
        </p:txBody>
      </p:sp>
      <p:pic>
        <p:nvPicPr>
          <p:cNvPr id="4" name="Content Placeholder 3" descr="25542_0_L.jpg"/>
          <p:cNvPicPr>
            <a:picLocks noGrp="1" noChangeAspect="1"/>
          </p:cNvPicPr>
          <p:nvPr>
            <p:ph idx="1"/>
          </p:nvPr>
        </p:nvPicPr>
        <p:blipFill>
          <a:blip r:embed="rId3"/>
          <a:stretch>
            <a:fillRect/>
          </a:stretch>
        </p:blipFill>
        <p:spPr>
          <a:xfrm>
            <a:off x="714348" y="1643050"/>
            <a:ext cx="2568617" cy="3500462"/>
          </a:xfrm>
        </p:spPr>
      </p:pic>
      <p:pic>
        <p:nvPicPr>
          <p:cNvPr id="5" name="Picture 4" descr="25543_0_L.jpg"/>
          <p:cNvPicPr>
            <a:picLocks noChangeAspect="1"/>
          </p:cNvPicPr>
          <p:nvPr/>
        </p:nvPicPr>
        <p:blipFill>
          <a:blip r:embed="rId4"/>
          <a:stretch>
            <a:fillRect/>
          </a:stretch>
        </p:blipFill>
        <p:spPr>
          <a:xfrm>
            <a:off x="3143240" y="1643050"/>
            <a:ext cx="2610402" cy="3500462"/>
          </a:xfrm>
          <a:prstGeom prst="rect">
            <a:avLst/>
          </a:prstGeom>
        </p:spPr>
      </p:pic>
      <p:pic>
        <p:nvPicPr>
          <p:cNvPr id="6" name="Picture 5" descr="25544_0_L.jpg"/>
          <p:cNvPicPr>
            <a:picLocks noChangeAspect="1"/>
          </p:cNvPicPr>
          <p:nvPr/>
        </p:nvPicPr>
        <p:blipFill>
          <a:blip r:embed="rId5"/>
          <a:stretch>
            <a:fillRect/>
          </a:stretch>
        </p:blipFill>
        <p:spPr>
          <a:xfrm>
            <a:off x="5643570" y="1643050"/>
            <a:ext cx="2610403" cy="3500462"/>
          </a:xfrm>
          <a:prstGeom prst="rect">
            <a:avLst/>
          </a:prstGeom>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sz="2400" dirty="0" smtClean="0">
                <a:solidFill>
                  <a:schemeClr val="tx1">
                    <a:lumMod val="95000"/>
                    <a:lumOff val="5000"/>
                  </a:schemeClr>
                </a:solidFill>
              </a:rPr>
              <a:t>ΥΠΕΡ ΤΩΝ ΣΥΣΚΕΥΑΣΙΩΝ ΠΟΥ ΠΑΡΑΤΕΊΝΟΥΝ ΤΗΝ ΖΩΗ</a:t>
            </a:r>
            <a:endParaRPr lang="el-GR" sz="2400" dirty="0">
              <a:solidFill>
                <a:schemeClr val="tx1">
                  <a:lumMod val="95000"/>
                  <a:lumOff val="5000"/>
                </a:schemeClr>
              </a:solidFill>
            </a:endParaRPr>
          </a:p>
        </p:txBody>
      </p:sp>
      <p:sp>
        <p:nvSpPr>
          <p:cNvPr id="3" name="Content Placeholder 2"/>
          <p:cNvSpPr>
            <a:spLocks noGrp="1"/>
          </p:cNvSpPr>
          <p:nvPr>
            <p:ph idx="1"/>
          </p:nvPr>
        </p:nvSpPr>
        <p:spPr/>
        <p:txBody>
          <a:bodyPr>
            <a:normAutofit/>
          </a:bodyPr>
          <a:lstStyle/>
          <a:p>
            <a:r>
              <a:rPr lang="el-GR" sz="2000" dirty="0" smtClean="0">
                <a:solidFill>
                  <a:schemeClr val="tx1">
                    <a:lumMod val="95000"/>
                    <a:lumOff val="5000"/>
                  </a:schemeClr>
                </a:solidFill>
              </a:rPr>
              <a:t>      οι </a:t>
            </a:r>
            <a:r>
              <a:rPr lang="el-GR" sz="2000" dirty="0">
                <a:solidFill>
                  <a:schemeClr val="tx1">
                    <a:lumMod val="95000"/>
                    <a:lumOff val="5000"/>
                  </a:schemeClr>
                </a:solidFill>
              </a:rPr>
              <a:t>υγιεινές συσκευασίες αποτελούν παράγοντα που </a:t>
            </a:r>
            <a:r>
              <a:rPr lang="el-GR" sz="2000" dirty="0" smtClean="0">
                <a:solidFill>
                  <a:schemeClr val="tx1">
                    <a:lumMod val="95000"/>
                    <a:lumOff val="5000"/>
                  </a:schemeClr>
                </a:solidFill>
              </a:rPr>
              <a:t>δεν θυσιάζουν </a:t>
            </a:r>
            <a:r>
              <a:rPr lang="el-GR" sz="2000" dirty="0">
                <a:solidFill>
                  <a:schemeClr val="tx1">
                    <a:lumMod val="95000"/>
                    <a:lumOff val="5000"/>
                  </a:schemeClr>
                </a:solidFill>
              </a:rPr>
              <a:t>οι </a:t>
            </a:r>
            <a:r>
              <a:rPr lang="el-GR" sz="2000" dirty="0" smtClean="0">
                <a:solidFill>
                  <a:schemeClr val="tx1">
                    <a:lumMod val="95000"/>
                    <a:lumOff val="5000"/>
                  </a:schemeClr>
                </a:solidFill>
              </a:rPr>
              <a:t>καταναλωτές </a:t>
            </a:r>
            <a:r>
              <a:rPr lang="el-GR" sz="2000" dirty="0">
                <a:solidFill>
                  <a:schemeClr val="tx1">
                    <a:lumMod val="95000"/>
                    <a:lumOff val="5000"/>
                  </a:schemeClr>
                </a:solidFill>
              </a:rPr>
              <a:t>για την προστασία του </a:t>
            </a:r>
            <a:r>
              <a:rPr lang="el-GR" sz="2000" dirty="0" smtClean="0">
                <a:solidFill>
                  <a:schemeClr val="tx1">
                    <a:lumMod val="95000"/>
                    <a:lumOff val="5000"/>
                  </a:schemeClr>
                </a:solidFill>
              </a:rPr>
              <a:t>περιβάλλοντος</a:t>
            </a:r>
          </a:p>
          <a:p>
            <a:r>
              <a:rPr lang="el-GR" sz="2000" dirty="0" smtClean="0">
                <a:solidFill>
                  <a:schemeClr val="tx1">
                    <a:lumMod val="95000"/>
                    <a:lumOff val="5000"/>
                  </a:schemeClr>
                </a:solidFill>
              </a:rPr>
              <a:t>Η </a:t>
            </a:r>
            <a:r>
              <a:rPr lang="el-GR" sz="2000" dirty="0">
                <a:solidFill>
                  <a:schemeClr val="tx1">
                    <a:lumMod val="95000"/>
                    <a:lumOff val="5000"/>
                  </a:schemeClr>
                </a:solidFill>
              </a:rPr>
              <a:t>σκέψη ότι μπορεί οι υπόλοιποι πελάτες ενός καταστήματος να έρθουν σε επαφή με τα προϊόντα είναι </a:t>
            </a:r>
            <a:r>
              <a:rPr lang="el-GR" sz="2000" dirty="0" smtClean="0">
                <a:solidFill>
                  <a:schemeClr val="tx1">
                    <a:lumMod val="95000"/>
                    <a:lumOff val="5000"/>
                  </a:schemeClr>
                </a:solidFill>
              </a:rPr>
              <a:t>αβάσταχτη </a:t>
            </a:r>
            <a:r>
              <a:rPr lang="el-GR" sz="2000" dirty="0">
                <a:solidFill>
                  <a:schemeClr val="tx1">
                    <a:lumMod val="95000"/>
                    <a:lumOff val="5000"/>
                  </a:schemeClr>
                </a:solidFill>
              </a:rPr>
              <a:t>όσων θεωρούν τους εαυτούς τους περιβαλλοντολογικά ευαισθητοποιημένους </a:t>
            </a:r>
            <a:r>
              <a:rPr lang="el-GR" sz="2000" dirty="0" smtClean="0">
                <a:solidFill>
                  <a:schemeClr val="tx1">
                    <a:lumMod val="95000"/>
                    <a:lumOff val="5000"/>
                  </a:schemeClr>
                </a:solidFill>
              </a:rPr>
              <a:t>αφού </a:t>
            </a:r>
            <a:r>
              <a:rPr lang="el-GR" sz="2000" dirty="0">
                <a:solidFill>
                  <a:schemeClr val="tx1">
                    <a:lumMod val="95000"/>
                    <a:lumOff val="5000"/>
                  </a:schemeClr>
                </a:solidFill>
              </a:rPr>
              <a:t>σε </a:t>
            </a:r>
            <a:r>
              <a:rPr lang="el-GR" sz="2000" dirty="0" smtClean="0">
                <a:solidFill>
                  <a:schemeClr val="tx1">
                    <a:lumMod val="95000"/>
                    <a:lumOff val="5000"/>
                  </a:schemeClr>
                </a:solidFill>
              </a:rPr>
              <a:t>καμία </a:t>
            </a:r>
            <a:r>
              <a:rPr lang="el-GR" sz="2000" dirty="0">
                <a:solidFill>
                  <a:schemeClr val="tx1">
                    <a:lumMod val="95000"/>
                    <a:lumOff val="5000"/>
                  </a:schemeClr>
                </a:solidFill>
              </a:rPr>
              <a:t>περίπτωση δεν θα θυσίαζαν την υγιεινή συσκευασία για περιβαλλοντολογικούς </a:t>
            </a:r>
            <a:r>
              <a:rPr lang="el-GR" sz="2000" dirty="0" smtClean="0">
                <a:solidFill>
                  <a:schemeClr val="tx1">
                    <a:lumMod val="95000"/>
                    <a:lumOff val="5000"/>
                  </a:schemeClr>
                </a:solidFill>
              </a:rPr>
              <a:t>λόγους</a:t>
            </a:r>
          </a:p>
          <a:p>
            <a:r>
              <a:rPr lang="el-GR" sz="2000" dirty="0" smtClean="0">
                <a:solidFill>
                  <a:schemeClr val="tx1">
                    <a:lumMod val="95000"/>
                    <a:lumOff val="5000"/>
                  </a:schemeClr>
                </a:solidFill>
              </a:rPr>
              <a:t> </a:t>
            </a:r>
            <a:r>
              <a:rPr lang="el-GR" sz="2000" dirty="0">
                <a:solidFill>
                  <a:schemeClr val="tx1">
                    <a:lumMod val="95000"/>
                    <a:lumOff val="5000"/>
                  </a:schemeClr>
                </a:solidFill>
              </a:rPr>
              <a:t>Μόνο οι Βιετναμέζοι και οι καταναλωτές στα Εμιράτα δεν ανησυχούν αρκετά για θέματα υγιεινής </a:t>
            </a:r>
            <a:r>
              <a:rPr lang="el-GR" sz="2000" dirty="0" smtClean="0">
                <a:solidFill>
                  <a:schemeClr val="tx1">
                    <a:lumMod val="95000"/>
                    <a:lumOff val="5000"/>
                  </a:schemeClr>
                </a:solidFill>
              </a:rPr>
              <a:t> και λένε </a:t>
            </a:r>
            <a:r>
              <a:rPr lang="el-GR" sz="2000" dirty="0">
                <a:solidFill>
                  <a:schemeClr val="tx1">
                    <a:lumMod val="95000"/>
                    <a:lumOff val="5000"/>
                  </a:schemeClr>
                </a:solidFill>
              </a:rPr>
              <a:t>ότι θα </a:t>
            </a:r>
            <a:r>
              <a:rPr lang="el-GR" sz="2000" dirty="0" smtClean="0">
                <a:solidFill>
                  <a:schemeClr val="tx1">
                    <a:lumMod val="95000"/>
                    <a:lumOff val="5000"/>
                  </a:schemeClr>
                </a:solidFill>
              </a:rPr>
              <a:t>εγκατέλειπαν </a:t>
            </a:r>
            <a:r>
              <a:rPr lang="el-GR" sz="2000" dirty="0">
                <a:solidFill>
                  <a:schemeClr val="tx1">
                    <a:lumMod val="95000"/>
                    <a:lumOff val="5000"/>
                  </a:schemeClr>
                </a:solidFill>
              </a:rPr>
              <a:t>τις ερμητικά κλειστές συσκευασίες τροφίμων για να σώσει τον πλανήτη (σε αντίθεση π.χ. </a:t>
            </a:r>
            <a:r>
              <a:rPr lang="el-GR" sz="2000" dirty="0" smtClean="0">
                <a:solidFill>
                  <a:schemeClr val="tx1">
                    <a:lumMod val="95000"/>
                    <a:lumOff val="5000"/>
                  </a:schemeClr>
                </a:solidFill>
              </a:rPr>
              <a:t>των </a:t>
            </a:r>
            <a:r>
              <a:rPr lang="el-GR" sz="2000" dirty="0">
                <a:solidFill>
                  <a:schemeClr val="tx1">
                    <a:lumMod val="95000"/>
                    <a:lumOff val="5000"/>
                  </a:schemeClr>
                </a:solidFill>
              </a:rPr>
              <a:t>Γερμανών</a:t>
            </a:r>
            <a:r>
              <a:rPr lang="el-GR" sz="2000" dirty="0" smtClean="0">
                <a:solidFill>
                  <a:schemeClr val="tx1">
                    <a:lumMod val="95000"/>
                    <a:lumOff val="5000"/>
                  </a:schemeClr>
                </a:solidFill>
              </a:rPr>
              <a:t>)</a:t>
            </a:r>
            <a:endParaRPr lang="el-GR" sz="2000" dirty="0">
              <a:solidFill>
                <a:schemeClr val="tx1">
                  <a:lumMod val="95000"/>
                  <a:lumOff val="5000"/>
                </a:schemeClr>
              </a:solidFill>
            </a:endParaRPr>
          </a:p>
          <a:p>
            <a:pPr>
              <a:buNone/>
            </a:pPr>
            <a:endParaRPr lang="el-GR" dirty="0">
              <a:solidFill>
                <a:schemeClr val="tx1">
                  <a:lumMod val="95000"/>
                  <a:lumOff val="5000"/>
                </a:schemeClr>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sz="3100" dirty="0">
                <a:solidFill>
                  <a:schemeClr val="tx1">
                    <a:lumMod val="95000"/>
                    <a:lumOff val="5000"/>
                  </a:schemeClr>
                </a:solidFill>
              </a:rPr>
              <a:t>Το ελληνικό «τοπίο» στη συσκευασία</a:t>
            </a:r>
            <a:r>
              <a:rPr lang="el-GR" dirty="0">
                <a:solidFill>
                  <a:schemeClr val="tx1">
                    <a:lumMod val="95000"/>
                    <a:lumOff val="5000"/>
                  </a:schemeClr>
                </a:solidFill>
              </a:rPr>
              <a:t/>
            </a:r>
            <a:br>
              <a:rPr lang="el-GR" dirty="0">
                <a:solidFill>
                  <a:schemeClr val="tx1">
                    <a:lumMod val="95000"/>
                    <a:lumOff val="5000"/>
                  </a:schemeClr>
                </a:solidFill>
              </a:rPr>
            </a:br>
            <a:endParaRPr lang="el-GR" dirty="0">
              <a:solidFill>
                <a:schemeClr val="tx1">
                  <a:lumMod val="95000"/>
                  <a:lumOff val="5000"/>
                </a:schemeClr>
              </a:solidFill>
            </a:endParaRPr>
          </a:p>
        </p:txBody>
      </p:sp>
      <p:sp>
        <p:nvSpPr>
          <p:cNvPr id="3" name="Content Placeholder 2"/>
          <p:cNvSpPr>
            <a:spLocks noGrp="1"/>
          </p:cNvSpPr>
          <p:nvPr>
            <p:ph idx="1"/>
          </p:nvPr>
        </p:nvSpPr>
        <p:spPr/>
        <p:txBody>
          <a:bodyPr>
            <a:normAutofit fontScale="70000" lnSpcReduction="20000"/>
          </a:bodyPr>
          <a:lstStyle/>
          <a:p>
            <a:r>
              <a:rPr lang="el-GR" dirty="0">
                <a:solidFill>
                  <a:schemeClr val="tx1">
                    <a:lumMod val="95000"/>
                    <a:lumOff val="5000"/>
                  </a:schemeClr>
                </a:solidFill>
              </a:rPr>
              <a:t>Η Ελλάδα εμφανίζει ένα δυναμικότερο ρυθμό ανάπτυξης από τον αντίστοιχο ρυθμό της Ευρώπης, ως αποτέλεσμα της αύξησης της τυποποίησης των ελληνικών παραδοσιακών προϊόντων και της ανάγκης ανταπόκρισης στης εξελίξεις και νέες απαιτήσεις των προϊόντων, των καταναλωτών και του σύγχρονου μάρκετινγκ. </a:t>
            </a:r>
          </a:p>
          <a:p>
            <a:r>
              <a:rPr lang="el-GR" dirty="0">
                <a:solidFill>
                  <a:schemeClr val="tx1">
                    <a:lumMod val="95000"/>
                    <a:lumOff val="5000"/>
                  </a:schemeClr>
                </a:solidFill>
              </a:rPr>
              <a:t> Τα υλικά συσκευασίας, που σήμερα χρησιμοποιούνται, είναι ο λευκοσίδηρος, το αλουμίνιο, το γυαλί, τα διαφορετικά είδη πλαστικού, όπως pet, πολυπροπυλαίνιο, </a:t>
            </a:r>
            <a:r>
              <a:rPr lang="el-GR" dirty="0" smtClean="0">
                <a:solidFill>
                  <a:schemeClr val="tx1">
                    <a:lumMod val="95000"/>
                    <a:lumOff val="5000"/>
                  </a:schemeClr>
                </a:solidFill>
              </a:rPr>
              <a:t>η </a:t>
            </a:r>
            <a:r>
              <a:rPr lang="el-GR" dirty="0">
                <a:solidFill>
                  <a:schemeClr val="tx1">
                    <a:lumMod val="95000"/>
                    <a:lumOff val="5000"/>
                  </a:schemeClr>
                </a:solidFill>
              </a:rPr>
              <a:t>σύνθετη συσκευασία τύπου για τα υγρά προϊόντα και το </a:t>
            </a:r>
            <a:r>
              <a:rPr lang="el-GR" dirty="0" smtClean="0">
                <a:solidFill>
                  <a:schemeClr val="tx1">
                    <a:lumMod val="95000"/>
                    <a:lumOff val="5000"/>
                  </a:schemeClr>
                </a:solidFill>
              </a:rPr>
              <a:t>χαρτί</a:t>
            </a:r>
            <a:endParaRPr lang="el-GR" dirty="0">
              <a:solidFill>
                <a:schemeClr val="tx1">
                  <a:lumMod val="95000"/>
                  <a:lumOff val="5000"/>
                </a:schemeClr>
              </a:solidFill>
            </a:endParaRPr>
          </a:p>
          <a:p>
            <a:r>
              <a:rPr lang="el-GR" dirty="0">
                <a:solidFill>
                  <a:schemeClr val="tx1">
                    <a:lumMod val="95000"/>
                    <a:lumOff val="5000"/>
                  </a:schemeClr>
                </a:solidFill>
              </a:rPr>
              <a:t>Όσον αφορά στον κλάδο της συσκευασίας λευκοσιδήρου στην Ελλάδα, τα τελευταία χρόνια παρουσιάζει σταθερή άνοδο. Ο κύκλος εργασιών των εταιρειών που ασχολούνται με τη μεταλλική συσκευασία (λευκοσίδηρος και αλουμίνιο) το 2007 έκλεισε στα 350 εκατ. ευρώ. Επιπλέον, η συσκευασία λευκοσιδήρου παρουσίασε το χρόνο αυτό όγκο πωλήσεων που ξεπερνάει το 1 δισ. </a:t>
            </a:r>
            <a:r>
              <a:rPr lang="el-GR" dirty="0" smtClean="0">
                <a:solidFill>
                  <a:schemeClr val="tx1">
                    <a:lumMod val="95000"/>
                    <a:lumOff val="5000"/>
                  </a:schemeClr>
                </a:solidFill>
              </a:rPr>
              <a:t>τεμάχια</a:t>
            </a:r>
            <a:endParaRPr lang="el-GR" dirty="0">
              <a:solidFill>
                <a:schemeClr val="tx1">
                  <a:lumMod val="95000"/>
                  <a:lumOff val="5000"/>
                </a:schemeClr>
              </a:solidFill>
            </a:endParaRPr>
          </a:p>
          <a:p>
            <a:pPr>
              <a:buNone/>
            </a:pPr>
            <a:endParaRPr lang="el-GR" dirty="0">
              <a:solidFill>
                <a:schemeClr val="tx1">
                  <a:lumMod val="95000"/>
                  <a:lumOff val="5000"/>
                </a:schemeClr>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noFill/>
          </a:ln>
          <a:effectLst>
            <a:outerShdw blurRad="50800" dist="50800" dir="5400000" algn="ctr" rotWithShape="0">
              <a:schemeClr val="accent3">
                <a:lumMod val="50000"/>
              </a:schemeClr>
            </a:outerShdw>
          </a:effectLst>
          <a:scene3d>
            <a:camera prst="perspectiveRelaxedModerately"/>
            <a:lightRig rig="threePt" dir="t"/>
          </a:scene3d>
          <a:sp3d>
            <a:bevelT/>
            <a:bevelB/>
          </a:sp3d>
        </p:spPr>
        <p:txBody>
          <a:bodyPr/>
          <a:lstStyle/>
          <a:p>
            <a:r>
              <a:rPr lang="el-GR" dirty="0" smtClean="0">
                <a:solidFill>
                  <a:schemeClr val="tx1">
                    <a:lumMod val="95000"/>
                    <a:lumOff val="5000"/>
                  </a:schemeClr>
                </a:solidFill>
              </a:rPr>
              <a:t>ΠΕΡΙΕΧΟΜΕΝΑ</a:t>
            </a:r>
            <a:endParaRPr lang="el-GR" dirty="0">
              <a:solidFill>
                <a:schemeClr val="tx1">
                  <a:lumMod val="95000"/>
                  <a:lumOff val="5000"/>
                </a:schemeClr>
              </a:solidFill>
            </a:endParaRPr>
          </a:p>
        </p:txBody>
      </p:sp>
      <p:sp>
        <p:nvSpPr>
          <p:cNvPr id="3" name="Content Placeholder 2"/>
          <p:cNvSpPr>
            <a:spLocks noGrp="1"/>
          </p:cNvSpPr>
          <p:nvPr>
            <p:ph idx="1"/>
          </p:nvPr>
        </p:nvSpPr>
        <p:spPr/>
        <p:txBody>
          <a:bodyPr>
            <a:normAutofit fontScale="92500" lnSpcReduction="20000"/>
          </a:bodyPr>
          <a:lstStyle/>
          <a:p>
            <a:r>
              <a:rPr lang="el-GR" dirty="0" smtClean="0">
                <a:solidFill>
                  <a:schemeClr val="tx1">
                    <a:lumMod val="95000"/>
                    <a:lumOff val="5000"/>
                  </a:schemeClr>
                </a:solidFill>
              </a:rPr>
              <a:t>ΜΑΡΚΕΤΙΝΓΚ ΚΑΙ ΣΥΣΚΕΥΑΣΙΑ</a:t>
            </a:r>
          </a:p>
          <a:p>
            <a:r>
              <a:rPr lang="el-GR" dirty="0" smtClean="0">
                <a:solidFill>
                  <a:schemeClr val="tx1">
                    <a:lumMod val="95000"/>
                    <a:lumOff val="5000"/>
                  </a:schemeClr>
                </a:solidFill>
              </a:rPr>
              <a:t>ΜΙΓΜΑ ΜΑΡΚΕΤΙΝΓΚ</a:t>
            </a:r>
          </a:p>
          <a:p>
            <a:r>
              <a:rPr lang="el-GR" dirty="0" smtClean="0">
                <a:solidFill>
                  <a:schemeClr val="tx1">
                    <a:lumMod val="95000"/>
                    <a:lumOff val="5000"/>
                  </a:schemeClr>
                </a:solidFill>
              </a:rPr>
              <a:t>Η πολιτική του Μίγματος Μάρκετινγκ</a:t>
            </a:r>
          </a:p>
          <a:p>
            <a:r>
              <a:rPr lang="el-GR" dirty="0" smtClean="0">
                <a:solidFill>
                  <a:schemeClr val="tx1">
                    <a:lumMod val="95000"/>
                    <a:lumOff val="5000"/>
                  </a:schemeClr>
                </a:solidFill>
              </a:rPr>
              <a:t>Οι συλλογισμοί του σχεδιασμού </a:t>
            </a:r>
          </a:p>
          <a:p>
            <a:r>
              <a:rPr lang="el-GR" dirty="0" smtClean="0">
                <a:solidFill>
                  <a:schemeClr val="tx1">
                    <a:lumMod val="95000"/>
                    <a:lumOff val="5000"/>
                  </a:schemeClr>
                </a:solidFill>
              </a:rPr>
              <a:t>Ο ΡΟΛΟΣ ΤΩΝ ΕΙΚΟΝΩΝ ΣΤΗ ΣΥΣΚΕΥΑΣΙΑ</a:t>
            </a:r>
          </a:p>
          <a:p>
            <a:r>
              <a:rPr lang="el-GR" dirty="0" smtClean="0">
                <a:solidFill>
                  <a:schemeClr val="tx1">
                    <a:lumMod val="95000"/>
                    <a:lumOff val="5000"/>
                  </a:schemeClr>
                </a:solidFill>
              </a:rPr>
              <a:t>ΣΗΜΑΝΣΗ ΣΥΣΚΕΥΑΣΙΩΝ</a:t>
            </a:r>
          </a:p>
          <a:p>
            <a:r>
              <a:rPr lang="el-GR" dirty="0" smtClean="0">
                <a:solidFill>
                  <a:schemeClr val="tx1">
                    <a:lumMod val="95000"/>
                    <a:lumOff val="5000"/>
                  </a:schemeClr>
                </a:solidFill>
              </a:rPr>
              <a:t>ΥΠΕΡ ΤΩΝ ΣΥΣΚΕΥΑΣΙΩΝ ΠΟΥ ΠΑΡΑΤΕΊΝΟΥΝ ΤΗΝ ΖΩΗ</a:t>
            </a:r>
          </a:p>
          <a:p>
            <a:r>
              <a:rPr lang="el-GR" dirty="0" smtClean="0">
                <a:solidFill>
                  <a:schemeClr val="tx1">
                    <a:lumMod val="95000"/>
                    <a:lumOff val="5000"/>
                  </a:schemeClr>
                </a:solidFill>
              </a:rPr>
              <a:t>Το ελληνικό «τοπίο» στη συσκευασία</a:t>
            </a:r>
            <a:br>
              <a:rPr lang="el-GR" dirty="0" smtClean="0">
                <a:solidFill>
                  <a:schemeClr val="tx1">
                    <a:lumMod val="95000"/>
                    <a:lumOff val="5000"/>
                  </a:schemeClr>
                </a:solidFill>
              </a:rPr>
            </a:br>
            <a:endParaRPr lang="el-GR" dirty="0">
              <a:solidFill>
                <a:schemeClr val="tx1">
                  <a:lumMod val="95000"/>
                  <a:lumOff val="5000"/>
                </a:schemeClr>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scene3d>
              <a:camera prst="perspectiveRelaxedModerately"/>
              <a:lightRig rig="threePt" dir="t"/>
            </a:scene3d>
            <a:sp3d extrusionH="57150">
              <a:bevelT w="38100" h="38100"/>
              <a:bevelB w="38100" h="38100"/>
            </a:sp3d>
          </a:bodyPr>
          <a:lstStyle/>
          <a:p>
            <a:r>
              <a:rPr lang="el-GR" sz="4800" dirty="0" smtClean="0">
                <a:blipFill>
                  <a:blip r:embed="rId2"/>
                  <a:tile tx="0" ty="0" sx="100000" sy="100000" flip="none" algn="tl"/>
                </a:blipFill>
                <a:effectLst>
                  <a:outerShdw blurRad="50800" dist="38100" dir="18900000" algn="bl" rotWithShape="0">
                    <a:prstClr val="black">
                      <a:alpha val="40000"/>
                    </a:prstClr>
                  </a:outerShdw>
                </a:effectLst>
              </a:rPr>
              <a:t>ΣΥΜΠΕΡΑΣΜΑΤΑ</a:t>
            </a:r>
            <a:endParaRPr lang="el-GR" sz="4800" dirty="0">
              <a:blipFill>
                <a:blip r:embed="rId2"/>
                <a:tile tx="0" ty="0" sx="100000" sy="100000" flip="none" algn="tl"/>
              </a:blipFill>
              <a:effectLst>
                <a:outerShdw blurRad="50800" dist="38100" dir="18900000" algn="bl" rotWithShape="0">
                  <a:prstClr val="black">
                    <a:alpha val="40000"/>
                  </a:prstClr>
                </a:outerShdw>
              </a:effectLst>
            </a:endParaRPr>
          </a:p>
        </p:txBody>
      </p:sp>
      <p:sp>
        <p:nvSpPr>
          <p:cNvPr id="3" name="Content Placeholder 2"/>
          <p:cNvSpPr>
            <a:spLocks noGrp="1"/>
          </p:cNvSpPr>
          <p:nvPr>
            <p:ph idx="1"/>
          </p:nvPr>
        </p:nvSpPr>
        <p:spPr/>
        <p:txBody>
          <a:bodyPr/>
          <a:lstStyle/>
          <a:p>
            <a:r>
              <a:rPr lang="el-GR" dirty="0" smtClean="0">
                <a:solidFill>
                  <a:srgbClr val="002060"/>
                </a:solidFill>
              </a:rPr>
              <a:t> </a:t>
            </a:r>
            <a:r>
              <a:rPr lang="el-GR" b="1" dirty="0" smtClean="0">
                <a:solidFill>
                  <a:schemeClr val="tx1">
                    <a:lumMod val="95000"/>
                    <a:lumOff val="5000"/>
                  </a:schemeClr>
                </a:solidFill>
              </a:rPr>
              <a:t>Η αξία που προέρχεται από τη συσκευασία δεν είναι το ίδιο το υλικό αλλά το αποτέλεσμα που έχει στον καταναλωτή</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scene3d>
              <a:camera prst="perspectiveRelaxedModerately"/>
              <a:lightRig rig="threePt" dir="t"/>
            </a:scene3d>
            <a:sp3d prstMaterial="dkEdge"/>
          </a:bodyPr>
          <a:lstStyle/>
          <a:p>
            <a:r>
              <a:rPr lang="el-GR" dirty="0" smtClean="0">
                <a:solidFill>
                  <a:schemeClr val="tx1">
                    <a:lumMod val="95000"/>
                    <a:lumOff val="5000"/>
                  </a:schemeClr>
                </a:solidFill>
                <a:effectLst>
                  <a:innerShdw blurRad="63500" dist="50800" dir="10800000">
                    <a:prstClr val="black">
                      <a:alpha val="50000"/>
                    </a:prstClr>
                  </a:innerShdw>
                </a:effectLst>
              </a:rPr>
              <a:t>ΕΥΧΑΡΙΣΤΩ ΓΙΑ ΤΟΝ ΧΡΟΝΟ ΣΑΣ</a:t>
            </a:r>
            <a:endParaRPr lang="el-GR" dirty="0">
              <a:solidFill>
                <a:schemeClr val="tx1">
                  <a:lumMod val="95000"/>
                  <a:lumOff val="5000"/>
                </a:schemeClr>
              </a:solidFill>
              <a:effectLst>
                <a:innerShdw blurRad="63500" dist="50800" dir="10800000">
                  <a:prstClr val="black">
                    <a:alpha val="50000"/>
                  </a:prstClr>
                </a:innerShdw>
              </a:effectLst>
            </a:endParaRPr>
          </a:p>
        </p:txBody>
      </p:sp>
      <p:sp>
        <p:nvSpPr>
          <p:cNvPr id="5" name="Subtitle 4"/>
          <p:cNvSpPr>
            <a:spLocks noGrp="1"/>
          </p:cNvSpPr>
          <p:nvPr>
            <p:ph type="subTitle" idx="1"/>
          </p:nvPr>
        </p:nvSpPr>
        <p:spPr/>
        <p:txBody>
          <a:bodyPr/>
          <a:lstStyle/>
          <a:p>
            <a:endParaRPr lang="el-G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i="1" u="sng" dirty="0" smtClean="0"/>
              <a:t>ΣΥΣΚΕΥΑΣΙΑ ΚΑΙ ΜΑΡΚΕΤΙΝΓΚ</a:t>
            </a:r>
            <a:endParaRPr lang="el-GR" i="1" u="sng" dirty="0"/>
          </a:p>
        </p:txBody>
      </p:sp>
      <p:pic>
        <p:nvPicPr>
          <p:cNvPr id="4" name="Content Placeholder 3" descr="http://thumbs.dreamstime.com/z/%CF%83%CF%85%CF%83%CE%BA%CE%B5%CF%85%CE%B1%CF%83%CE%AF%CE%B1-%CE%B3%CE%AC%CE%BB%CE%B1%CE%BA%CF%84%CE%BF%CF%82-kappa-20680112.jpg"/>
          <p:cNvPicPr>
            <a:picLocks noGrp="1"/>
          </p:cNvPicPr>
          <p:nvPr>
            <p:ph idx="1"/>
          </p:nvPr>
        </p:nvPicPr>
        <p:blipFill>
          <a:blip r:embed="rId2"/>
          <a:srcRect/>
          <a:stretch>
            <a:fillRect/>
          </a:stretch>
        </p:blipFill>
        <p:spPr bwMode="auto">
          <a:xfrm>
            <a:off x="785786" y="1857364"/>
            <a:ext cx="3286148" cy="4000528"/>
          </a:xfrm>
          <a:prstGeom prst="rect">
            <a:avLst/>
          </a:prstGeom>
          <a:noFill/>
          <a:ln w="9525">
            <a:noFill/>
            <a:miter lim="800000"/>
            <a:headEnd/>
            <a:tailEnd/>
          </a:ln>
        </p:spPr>
      </p:pic>
      <p:pic>
        <p:nvPicPr>
          <p:cNvPr id="5" name="Picture 4" descr="http://www.savemarketing.gr/wp-content/uploads/2013/02/automotive-marketing.jpg"/>
          <p:cNvPicPr/>
          <p:nvPr/>
        </p:nvPicPr>
        <p:blipFill>
          <a:blip r:embed="rId3" cstate="print"/>
          <a:srcRect/>
          <a:stretch>
            <a:fillRect/>
          </a:stretch>
        </p:blipFill>
        <p:spPr bwMode="auto">
          <a:xfrm>
            <a:off x="4071934" y="1857364"/>
            <a:ext cx="4286280" cy="4000528"/>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l-GR" sz="2800" b="1" dirty="0" smtClean="0">
                <a:solidFill>
                  <a:schemeClr val="tx1">
                    <a:lumMod val="95000"/>
                    <a:lumOff val="5000"/>
                  </a:schemeClr>
                </a:solidFill>
              </a:rPr>
              <a:t>ΜΑΡΚΕΤΙΝΓΚ ΚΑΙ ΣΥΣΚΕΥΑΣΙΑ</a:t>
            </a:r>
            <a:endParaRPr lang="el-GR" sz="2800" b="1" dirty="0">
              <a:solidFill>
                <a:schemeClr val="tx1">
                  <a:lumMod val="95000"/>
                  <a:lumOff val="5000"/>
                </a:schemeClr>
              </a:solidFill>
            </a:endParaRPr>
          </a:p>
        </p:txBody>
      </p:sp>
      <p:sp>
        <p:nvSpPr>
          <p:cNvPr id="5" name="Content Placeholder 4"/>
          <p:cNvSpPr>
            <a:spLocks noGrp="1"/>
          </p:cNvSpPr>
          <p:nvPr>
            <p:ph sz="half" idx="1"/>
          </p:nvPr>
        </p:nvSpPr>
        <p:spPr/>
        <p:txBody>
          <a:bodyPr>
            <a:normAutofit lnSpcReduction="10000"/>
          </a:bodyPr>
          <a:lstStyle/>
          <a:p>
            <a:pPr>
              <a:buNone/>
            </a:pPr>
            <a:r>
              <a:rPr lang="el-GR" sz="2000" dirty="0" smtClean="0">
                <a:solidFill>
                  <a:schemeClr val="tx1">
                    <a:lumMod val="95000"/>
                    <a:lumOff val="5000"/>
                  </a:schemeClr>
                </a:solidFill>
              </a:rPr>
              <a:t>ΜΑΡΚΕΤΙΝΓΚ</a:t>
            </a:r>
          </a:p>
          <a:p>
            <a:r>
              <a:rPr lang="el-GR" sz="1400" dirty="0">
                <a:solidFill>
                  <a:schemeClr val="tx1">
                    <a:lumMod val="95000"/>
                    <a:lumOff val="5000"/>
                  </a:schemeClr>
                </a:solidFill>
              </a:rPr>
              <a:t>Ή </a:t>
            </a:r>
            <a:r>
              <a:rPr lang="el-GR" sz="1400" dirty="0" smtClean="0">
                <a:solidFill>
                  <a:schemeClr val="tx1">
                    <a:lumMod val="95000"/>
                    <a:lumOff val="5000"/>
                  </a:schemeClr>
                </a:solidFill>
              </a:rPr>
              <a:t>αλλιώς</a:t>
            </a:r>
            <a:r>
              <a:rPr lang="el-GR" sz="1400" dirty="0">
                <a:solidFill>
                  <a:schemeClr val="tx1">
                    <a:lumMod val="95000"/>
                    <a:lumOff val="5000"/>
                  </a:schemeClr>
                </a:solidFill>
              </a:rPr>
              <a:t> </a:t>
            </a:r>
            <a:r>
              <a:rPr lang="el-GR" sz="1400" dirty="0" smtClean="0">
                <a:solidFill>
                  <a:schemeClr val="tx1">
                    <a:lumMod val="95000"/>
                    <a:lumOff val="5000"/>
                  </a:schemeClr>
                </a:solidFill>
              </a:rPr>
              <a:t>αγοραλογία</a:t>
            </a:r>
          </a:p>
          <a:p>
            <a:r>
              <a:rPr lang="el-GR" sz="1400" dirty="0" smtClean="0">
                <a:solidFill>
                  <a:schemeClr val="tx1">
                    <a:lumMod val="95000"/>
                    <a:lumOff val="5000"/>
                  </a:schemeClr>
                </a:solidFill>
              </a:rPr>
              <a:t>συναποτελείαται  στην οργανωμένη προσπάθεια μίας επιχείρησης ή ενός οργανισμού να ικανοποιήσει όσο περισσότερο μπορεί τις ανάγκες αλλά και τις επιθυμίες των καταναλωτών</a:t>
            </a:r>
          </a:p>
          <a:p>
            <a:r>
              <a:rPr lang="el-GR" sz="1400" dirty="0" smtClean="0">
                <a:solidFill>
                  <a:schemeClr val="tx1">
                    <a:lumMod val="95000"/>
                    <a:lumOff val="5000"/>
                  </a:schemeClr>
                </a:solidFill>
              </a:rPr>
              <a:t>Προσπαθεί </a:t>
            </a:r>
            <a:r>
              <a:rPr lang="el-GR" sz="1400" dirty="0">
                <a:solidFill>
                  <a:schemeClr val="tx1">
                    <a:lumMod val="95000"/>
                    <a:lumOff val="5000"/>
                  </a:schemeClr>
                </a:solidFill>
              </a:rPr>
              <a:t>δηλαδή, με κύριο εργαλείο </a:t>
            </a:r>
            <a:r>
              <a:rPr lang="el-GR" sz="1400" dirty="0" smtClean="0">
                <a:solidFill>
                  <a:schemeClr val="tx1">
                    <a:lumMod val="95000"/>
                    <a:lumOff val="5000"/>
                  </a:schemeClr>
                </a:solidFill>
              </a:rPr>
              <a:t>την έρευνα αγοράς , </a:t>
            </a:r>
            <a:r>
              <a:rPr lang="el-GR" sz="1400" dirty="0">
                <a:solidFill>
                  <a:schemeClr val="tx1">
                    <a:lumMod val="95000"/>
                    <a:lumOff val="5000"/>
                  </a:schemeClr>
                </a:solidFill>
              </a:rPr>
              <a:t>να αντιστοιχίσει τα προϊόντα ή τις υπηρεσίες που παράγει με τον πελάτη-στόχο που τα χρειάζεται ή τα </a:t>
            </a:r>
            <a:r>
              <a:rPr lang="el-GR" sz="1400" dirty="0" smtClean="0">
                <a:solidFill>
                  <a:schemeClr val="tx1">
                    <a:lumMod val="95000"/>
                    <a:lumOff val="5000"/>
                  </a:schemeClr>
                </a:solidFill>
              </a:rPr>
              <a:t>επιθυμεί</a:t>
            </a:r>
          </a:p>
          <a:p>
            <a:r>
              <a:rPr lang="el-GR" sz="1400" dirty="0" smtClean="0">
                <a:solidFill>
                  <a:schemeClr val="tx1">
                    <a:lumMod val="95000"/>
                    <a:lumOff val="5000"/>
                  </a:schemeClr>
                </a:solidFill>
              </a:rPr>
              <a:t>αφού </a:t>
            </a:r>
            <a:r>
              <a:rPr lang="el-GR" sz="1400" dirty="0">
                <a:solidFill>
                  <a:schemeClr val="tx1">
                    <a:lumMod val="95000"/>
                    <a:lumOff val="5000"/>
                  </a:schemeClr>
                </a:solidFill>
              </a:rPr>
              <a:t>κατανοήσει τις ανάγκες και τις επιθυμίες του, να κατασκευάσει τα αντίστοιχα προϊόντα / υπηρεσίες με τα χαρακτηριστικά και τις ιδιότητες που ο πελάτης </a:t>
            </a:r>
            <a:r>
              <a:rPr lang="el-GR" sz="1400" dirty="0" smtClean="0">
                <a:solidFill>
                  <a:schemeClr val="tx1">
                    <a:lumMod val="95000"/>
                    <a:lumOff val="5000"/>
                  </a:schemeClr>
                </a:solidFill>
              </a:rPr>
              <a:t>επιθυμεί</a:t>
            </a:r>
          </a:p>
          <a:p>
            <a:r>
              <a:rPr lang="el-GR" sz="1400" dirty="0" smtClean="0">
                <a:solidFill>
                  <a:schemeClr val="tx1">
                    <a:lumMod val="95000"/>
                    <a:lumOff val="5000"/>
                  </a:schemeClr>
                </a:solidFill>
              </a:rPr>
              <a:t> </a:t>
            </a:r>
            <a:r>
              <a:rPr lang="el-GR" sz="1400" dirty="0">
                <a:solidFill>
                  <a:schemeClr val="tx1">
                    <a:lumMod val="95000"/>
                    <a:lumOff val="5000"/>
                  </a:schemeClr>
                </a:solidFill>
              </a:rPr>
              <a:t>να του τα γνωστοποιήσει </a:t>
            </a:r>
            <a:r>
              <a:rPr lang="el-GR" sz="1400" dirty="0" smtClean="0">
                <a:solidFill>
                  <a:schemeClr val="tx1">
                    <a:lumMod val="95000"/>
                    <a:lumOff val="5000"/>
                  </a:schemeClr>
                </a:solidFill>
              </a:rPr>
              <a:t>(διαφήμιση</a:t>
            </a:r>
            <a:r>
              <a:rPr lang="el-GR" sz="1400" dirty="0">
                <a:solidFill>
                  <a:schemeClr val="tx1">
                    <a:lumMod val="95000"/>
                    <a:lumOff val="5000"/>
                  </a:schemeClr>
                </a:solidFill>
              </a:rPr>
              <a:t> και προώθηση</a:t>
            </a:r>
            <a:r>
              <a:rPr lang="el-GR" sz="1400" dirty="0" smtClean="0">
                <a:solidFill>
                  <a:schemeClr val="tx1">
                    <a:lumMod val="95000"/>
                    <a:lumOff val="5000"/>
                  </a:schemeClr>
                </a:solidFill>
              </a:rPr>
              <a:t>)</a:t>
            </a:r>
          </a:p>
          <a:p>
            <a:r>
              <a:rPr lang="el-GR" sz="1400" dirty="0" smtClean="0">
                <a:solidFill>
                  <a:schemeClr val="tx1">
                    <a:lumMod val="95000"/>
                    <a:lumOff val="5000"/>
                  </a:schemeClr>
                </a:solidFill>
              </a:rPr>
              <a:t> </a:t>
            </a:r>
            <a:r>
              <a:rPr lang="el-GR" sz="1400" dirty="0">
                <a:solidFill>
                  <a:schemeClr val="tx1">
                    <a:lumMod val="95000"/>
                    <a:lumOff val="5000"/>
                  </a:schemeClr>
                </a:solidFill>
              </a:rPr>
              <a:t>να τα καταστήσει διαθέσιμα μέσα από τα κανάλια διανομής (τα μαγαζιά και οι τοποθεσίες που αυτά είναι διαθέσιμα) στην τιμή που θα πρέπει αυτά να πωλούνται.</a:t>
            </a:r>
          </a:p>
          <a:p>
            <a:endParaRPr lang="el-GR" sz="900" dirty="0">
              <a:solidFill>
                <a:schemeClr val="tx1">
                  <a:lumMod val="95000"/>
                  <a:lumOff val="5000"/>
                </a:schemeClr>
              </a:solidFill>
            </a:endParaRPr>
          </a:p>
        </p:txBody>
      </p:sp>
      <p:sp>
        <p:nvSpPr>
          <p:cNvPr id="6" name="Content Placeholder 5"/>
          <p:cNvSpPr>
            <a:spLocks noGrp="1"/>
          </p:cNvSpPr>
          <p:nvPr>
            <p:ph sz="half" idx="2"/>
          </p:nvPr>
        </p:nvSpPr>
        <p:spPr/>
        <p:txBody>
          <a:bodyPr>
            <a:normAutofit lnSpcReduction="10000"/>
          </a:bodyPr>
          <a:lstStyle/>
          <a:p>
            <a:pPr>
              <a:buNone/>
            </a:pPr>
            <a:r>
              <a:rPr lang="el-GR" sz="2000" dirty="0" smtClean="0">
                <a:solidFill>
                  <a:schemeClr val="tx1">
                    <a:lumMod val="95000"/>
                    <a:lumOff val="5000"/>
                  </a:schemeClr>
                </a:solidFill>
              </a:rPr>
              <a:t>ΣΥΣΚΕΥΑΣΙΑ</a:t>
            </a:r>
          </a:p>
          <a:p>
            <a:r>
              <a:rPr lang="el-GR" sz="1400" dirty="0" smtClean="0">
                <a:solidFill>
                  <a:schemeClr val="tx1">
                    <a:lumMod val="95000"/>
                    <a:lumOff val="5000"/>
                  </a:schemeClr>
                </a:solidFill>
              </a:rPr>
              <a:t>Τα προηγούμενα χρόνια για την προώθηση ενός προϊόντος, δηλαδή για την αύξηση των πωλήσεων</a:t>
            </a:r>
          </a:p>
          <a:p>
            <a:r>
              <a:rPr lang="el-GR" sz="1400" dirty="0" smtClean="0">
                <a:solidFill>
                  <a:schemeClr val="tx1">
                    <a:lumMod val="95000"/>
                    <a:lumOff val="5000"/>
                  </a:schemeClr>
                </a:solidFill>
              </a:rPr>
              <a:t>Η συσκευασία του προϊόντος δεν έπαιζε σημαντικό ρόλο στην προώθηση του.</a:t>
            </a:r>
          </a:p>
          <a:p>
            <a:r>
              <a:rPr lang="el-GR" sz="1400" dirty="0" smtClean="0">
                <a:solidFill>
                  <a:schemeClr val="tx1">
                    <a:lumMod val="95000"/>
                    <a:lumOff val="5000"/>
                  </a:schemeClr>
                </a:solidFill>
              </a:rPr>
              <a:t>Οι </a:t>
            </a:r>
            <a:r>
              <a:rPr lang="el-GR" sz="1400" dirty="0">
                <a:solidFill>
                  <a:schemeClr val="tx1">
                    <a:lumMod val="95000"/>
                    <a:lumOff val="5000"/>
                  </a:schemeClr>
                </a:solidFill>
              </a:rPr>
              <a:t>σημερινοί υπεύθυνοι Marketing καταλαβαίνουν πολύ καλά τη αξία της </a:t>
            </a:r>
            <a:r>
              <a:rPr lang="el-GR" sz="1400" dirty="0" smtClean="0">
                <a:solidFill>
                  <a:schemeClr val="tx1">
                    <a:lumMod val="95000"/>
                    <a:lumOff val="5000"/>
                  </a:schemeClr>
                </a:solidFill>
              </a:rPr>
              <a:t>συσκευασίας</a:t>
            </a:r>
          </a:p>
          <a:p>
            <a:r>
              <a:rPr lang="el-GR" sz="1400" dirty="0" smtClean="0">
                <a:solidFill>
                  <a:schemeClr val="tx1">
                    <a:lumMod val="95000"/>
                    <a:lumOff val="5000"/>
                  </a:schemeClr>
                </a:solidFill>
              </a:rPr>
              <a:t> Τον κύριο </a:t>
            </a:r>
            <a:r>
              <a:rPr lang="el-GR" sz="1400" dirty="0">
                <a:solidFill>
                  <a:schemeClr val="tx1">
                    <a:lumMod val="95000"/>
                    <a:lumOff val="5000"/>
                  </a:schemeClr>
                </a:solidFill>
              </a:rPr>
              <a:t>λόγο έχει ο καταναλωτής </a:t>
            </a:r>
            <a:r>
              <a:rPr lang="el-GR" sz="1400" dirty="0" smtClean="0">
                <a:solidFill>
                  <a:schemeClr val="tx1">
                    <a:lumMod val="95000"/>
                    <a:lumOff val="5000"/>
                  </a:schemeClr>
                </a:solidFill>
              </a:rPr>
              <a:t>(γιατί </a:t>
            </a:r>
            <a:r>
              <a:rPr lang="el-GR" sz="1400" dirty="0">
                <a:solidFill>
                  <a:schemeClr val="tx1">
                    <a:lumMod val="95000"/>
                    <a:lumOff val="5000"/>
                  </a:schemeClr>
                </a:solidFill>
              </a:rPr>
              <a:t>εκείνος αποφασίζει για την αγορά ενός προϊόντος εντός του καταστήματος, άρα η συσκευασία είναι αυτή που μπορεί να “πουλά” από μόνη της το προϊόν</a:t>
            </a:r>
            <a:r>
              <a:rPr lang="el-GR" sz="1400" dirty="0" smtClean="0">
                <a:solidFill>
                  <a:schemeClr val="tx1">
                    <a:lumMod val="95000"/>
                    <a:lumOff val="5000"/>
                  </a:schemeClr>
                </a:solidFill>
              </a:rPr>
              <a:t>.</a:t>
            </a:r>
          </a:p>
          <a:p>
            <a:r>
              <a:rPr lang="el-GR" sz="1400" dirty="0" smtClean="0">
                <a:solidFill>
                  <a:schemeClr val="tx1">
                    <a:lumMod val="95000"/>
                    <a:lumOff val="5000"/>
                  </a:schemeClr>
                </a:solidFill>
              </a:rPr>
              <a:t>η </a:t>
            </a:r>
            <a:r>
              <a:rPr lang="el-GR" sz="1400" dirty="0">
                <a:solidFill>
                  <a:schemeClr val="tx1">
                    <a:lumMod val="95000"/>
                    <a:lumOff val="5000"/>
                  </a:schemeClr>
                </a:solidFill>
              </a:rPr>
              <a:t>πώληση εξαρτάται κατά πολύ από την πρώτη εικόνα </a:t>
            </a:r>
            <a:endParaRPr lang="el-GR" sz="1400" dirty="0" smtClean="0">
              <a:solidFill>
                <a:schemeClr val="tx1">
                  <a:lumMod val="95000"/>
                  <a:lumOff val="5000"/>
                </a:schemeClr>
              </a:solidFill>
            </a:endParaRPr>
          </a:p>
          <a:p>
            <a:r>
              <a:rPr lang="el-GR" sz="1400" dirty="0" smtClean="0">
                <a:solidFill>
                  <a:schemeClr val="tx1">
                    <a:lumMod val="95000"/>
                    <a:lumOff val="5000"/>
                  </a:schemeClr>
                </a:solidFill>
              </a:rPr>
              <a:t>Οι εταιρείες  πρέπει να </a:t>
            </a:r>
            <a:r>
              <a:rPr lang="el-GR" sz="1400" dirty="0">
                <a:solidFill>
                  <a:schemeClr val="tx1">
                    <a:lumMod val="95000"/>
                    <a:lumOff val="5000"/>
                  </a:schemeClr>
                </a:solidFill>
              </a:rPr>
              <a:t>επενδύουν να επενδύουν πολύ περισσότερο στην έρευνα και στον σχεδιασμό της εκάστοτε συσκευασίας</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l-GR" dirty="0" smtClean="0">
                <a:solidFill>
                  <a:schemeClr val="tx1">
                    <a:lumMod val="95000"/>
                    <a:lumOff val="5000"/>
                  </a:schemeClr>
                </a:solidFill>
              </a:rPr>
              <a:t>ΜΙΓΜΑ ΜΑΡΚΕΤΙΝΓΚ</a:t>
            </a:r>
            <a:endParaRPr lang="el-GR" dirty="0">
              <a:solidFill>
                <a:schemeClr val="tx1">
                  <a:lumMod val="95000"/>
                  <a:lumOff val="5000"/>
                </a:schemeClr>
              </a:solidFill>
            </a:endParaRPr>
          </a:p>
        </p:txBody>
      </p:sp>
      <p:sp>
        <p:nvSpPr>
          <p:cNvPr id="6" name="Content Placeholder 5"/>
          <p:cNvSpPr>
            <a:spLocks noGrp="1"/>
          </p:cNvSpPr>
          <p:nvPr>
            <p:ph idx="1"/>
          </p:nvPr>
        </p:nvSpPr>
        <p:spPr/>
        <p:txBody>
          <a:bodyPr>
            <a:normAutofit/>
          </a:bodyPr>
          <a:lstStyle/>
          <a:p>
            <a:r>
              <a:rPr lang="el-GR" sz="5400" dirty="0" smtClean="0">
                <a:solidFill>
                  <a:schemeClr val="tx1">
                    <a:lumMod val="95000"/>
                    <a:lumOff val="5000"/>
                  </a:schemeClr>
                </a:solidFill>
              </a:rPr>
              <a:t>Προιόν</a:t>
            </a:r>
          </a:p>
          <a:p>
            <a:r>
              <a:rPr lang="el-GR" sz="5400" dirty="0" smtClean="0">
                <a:solidFill>
                  <a:schemeClr val="tx1">
                    <a:lumMod val="95000"/>
                    <a:lumOff val="5000"/>
                  </a:schemeClr>
                </a:solidFill>
              </a:rPr>
              <a:t>Τιμή</a:t>
            </a:r>
          </a:p>
          <a:p>
            <a:r>
              <a:rPr lang="el-GR" sz="5400" dirty="0" smtClean="0">
                <a:solidFill>
                  <a:schemeClr val="tx1">
                    <a:lumMod val="95000"/>
                    <a:lumOff val="5000"/>
                  </a:schemeClr>
                </a:solidFill>
              </a:rPr>
              <a:t>Διανομή</a:t>
            </a:r>
          </a:p>
          <a:p>
            <a:r>
              <a:rPr lang="el-GR" sz="5400" dirty="0" smtClean="0">
                <a:solidFill>
                  <a:schemeClr val="tx1">
                    <a:lumMod val="95000"/>
                    <a:lumOff val="5000"/>
                  </a:schemeClr>
                </a:solidFill>
              </a:rPr>
              <a:t>Προώθηση</a:t>
            </a:r>
            <a:endParaRPr lang="el-GR" sz="5400" dirty="0">
              <a:solidFill>
                <a:schemeClr val="tx1">
                  <a:lumMod val="95000"/>
                  <a:lumOff val="5000"/>
                </a:schemeClr>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sz="3100" dirty="0">
                <a:solidFill>
                  <a:schemeClr val="tx1">
                    <a:lumMod val="95000"/>
                    <a:lumOff val="5000"/>
                  </a:schemeClr>
                </a:solidFill>
              </a:rPr>
              <a:t>Η πολιτική του Μίγματος Μάρκετινγκ</a:t>
            </a:r>
            <a:r>
              <a:rPr lang="el-GR" dirty="0">
                <a:solidFill>
                  <a:schemeClr val="tx1">
                    <a:lumMod val="95000"/>
                    <a:lumOff val="5000"/>
                  </a:schemeClr>
                </a:solidFill>
              </a:rPr>
              <a:t/>
            </a:r>
            <a:br>
              <a:rPr lang="el-GR" dirty="0">
                <a:solidFill>
                  <a:schemeClr val="tx1">
                    <a:lumMod val="95000"/>
                    <a:lumOff val="5000"/>
                  </a:schemeClr>
                </a:solidFill>
              </a:rPr>
            </a:br>
            <a:endParaRPr lang="el-GR" dirty="0">
              <a:solidFill>
                <a:schemeClr val="tx1">
                  <a:lumMod val="95000"/>
                  <a:lumOff val="5000"/>
                </a:schemeClr>
              </a:solidFill>
            </a:endParaRPr>
          </a:p>
        </p:txBody>
      </p:sp>
      <p:sp>
        <p:nvSpPr>
          <p:cNvPr id="3" name="Content Placeholder 2"/>
          <p:cNvSpPr>
            <a:spLocks noGrp="1"/>
          </p:cNvSpPr>
          <p:nvPr>
            <p:ph idx="1"/>
          </p:nvPr>
        </p:nvSpPr>
        <p:spPr/>
        <p:txBody>
          <a:bodyPr>
            <a:normAutofit fontScale="25000" lnSpcReduction="20000"/>
          </a:bodyPr>
          <a:lstStyle/>
          <a:p>
            <a:pPr lvl="0"/>
            <a:r>
              <a:rPr lang="el-GR" sz="7200" dirty="0">
                <a:solidFill>
                  <a:schemeClr val="tx1">
                    <a:lumMod val="95000"/>
                    <a:lumOff val="5000"/>
                  </a:schemeClr>
                </a:solidFill>
              </a:rPr>
              <a:t>Τα διάφορα χαρακτηριστικά που μπορεί (ή πρέπει) να έχει ή να μην έχει ένα προιόν </a:t>
            </a:r>
          </a:p>
          <a:p>
            <a:pPr lvl="0"/>
            <a:r>
              <a:rPr lang="el-GR" sz="7200" dirty="0">
                <a:solidFill>
                  <a:schemeClr val="tx1">
                    <a:lumMod val="95000"/>
                    <a:lumOff val="5000"/>
                  </a:schemeClr>
                </a:solidFill>
              </a:rPr>
              <a:t>Τα δίαφορα επίπεδα ποιότητας και ασφάλειας ενός προιόντος </a:t>
            </a:r>
          </a:p>
          <a:p>
            <a:pPr lvl="0"/>
            <a:r>
              <a:rPr lang="el-GR" sz="7200" dirty="0">
                <a:solidFill>
                  <a:schemeClr val="tx1">
                    <a:lumMod val="95000"/>
                    <a:lumOff val="5000"/>
                  </a:schemeClr>
                </a:solidFill>
              </a:rPr>
              <a:t>Η ποικιλία στα μεγέθη συσκευασίας</a:t>
            </a:r>
          </a:p>
          <a:p>
            <a:pPr lvl="0"/>
            <a:r>
              <a:rPr lang="el-GR" sz="7200" dirty="0">
                <a:solidFill>
                  <a:schemeClr val="tx1">
                    <a:lumMod val="95000"/>
                    <a:lumOff val="5000"/>
                  </a:schemeClr>
                </a:solidFill>
              </a:rPr>
              <a:t>Οι διαφορές γραμμές παραγωγής ή συναρμολόγησης</a:t>
            </a:r>
          </a:p>
          <a:p>
            <a:pPr lvl="0"/>
            <a:r>
              <a:rPr lang="el-GR" sz="7200" dirty="0">
                <a:solidFill>
                  <a:schemeClr val="tx1">
                    <a:lumMod val="95000"/>
                    <a:lumOff val="5000"/>
                  </a:schemeClr>
                </a:solidFill>
              </a:rPr>
              <a:t>Η ύπαρξη οδηγιών χρήσης και προδιαγραφών</a:t>
            </a:r>
          </a:p>
          <a:p>
            <a:pPr lvl="0"/>
            <a:r>
              <a:rPr lang="el-GR" sz="7200" dirty="0">
                <a:solidFill>
                  <a:schemeClr val="tx1">
                    <a:lumMod val="95000"/>
                    <a:lumOff val="5000"/>
                  </a:schemeClr>
                </a:solidFill>
              </a:rPr>
              <a:t>Τα διαφορετικά επίπεδαεξυπηρέτησης</a:t>
            </a:r>
          </a:p>
          <a:p>
            <a:pPr lvl="0"/>
            <a:r>
              <a:rPr lang="el-GR" sz="7200" dirty="0">
                <a:solidFill>
                  <a:schemeClr val="tx1">
                    <a:lumMod val="95000"/>
                    <a:lumOff val="5000"/>
                  </a:schemeClr>
                </a:solidFill>
              </a:rPr>
              <a:t>Οι δίαφορες μορφές συσκευασίας, από πλευράς χρώματος ,&lt;&lt;αμπαλάζ&gt;&gt;,υλικών συσκευασίας,γραμμμάτων </a:t>
            </a:r>
          </a:p>
          <a:p>
            <a:pPr lvl="0"/>
            <a:r>
              <a:rPr lang="el-GR" sz="7200" dirty="0">
                <a:solidFill>
                  <a:schemeClr val="tx1">
                    <a:lumMod val="95000"/>
                    <a:lumOff val="5000"/>
                  </a:schemeClr>
                </a:solidFill>
              </a:rPr>
              <a:t>Το όνομα του προιόντος </a:t>
            </a:r>
          </a:p>
          <a:p>
            <a:pPr lvl="0"/>
            <a:r>
              <a:rPr lang="el-GR" sz="7200" dirty="0">
                <a:solidFill>
                  <a:schemeClr val="tx1">
                    <a:lumMod val="95000"/>
                    <a:lumOff val="5000"/>
                  </a:schemeClr>
                </a:solidFill>
              </a:rPr>
              <a:t>Η τιμή του προιόντος </a:t>
            </a:r>
          </a:p>
          <a:p>
            <a:pPr lvl="0"/>
            <a:r>
              <a:rPr lang="el-GR" sz="7200" dirty="0">
                <a:solidFill>
                  <a:schemeClr val="tx1">
                    <a:lumMod val="95000"/>
                    <a:lumOff val="5000"/>
                  </a:schemeClr>
                </a:solidFill>
              </a:rPr>
              <a:t>Η ύπαρξη εγγύησης και διάρκεια της </a:t>
            </a:r>
          </a:p>
          <a:p>
            <a:pPr lvl="0"/>
            <a:r>
              <a:rPr lang="el-GR" sz="7200" dirty="0">
                <a:solidFill>
                  <a:schemeClr val="tx1">
                    <a:lumMod val="95000"/>
                    <a:lumOff val="5000"/>
                  </a:schemeClr>
                </a:solidFill>
              </a:rPr>
              <a:t>Οι δίαφοροι τρόποι διαφήμισης</a:t>
            </a:r>
          </a:p>
          <a:p>
            <a:pPr lvl="0"/>
            <a:r>
              <a:rPr lang="el-GR" sz="7200" dirty="0">
                <a:solidFill>
                  <a:schemeClr val="tx1">
                    <a:lumMod val="95000"/>
                    <a:lumOff val="5000"/>
                  </a:schemeClr>
                </a:solidFill>
              </a:rPr>
              <a:t>Η επιλογή των διάφορων διαφημιστικών μέσων(τηλεόραση,ραδιόφωνο,περιοδικά,εφημερίδες)</a:t>
            </a:r>
          </a:p>
          <a:p>
            <a:pPr lvl="0"/>
            <a:r>
              <a:rPr lang="el-GR" sz="7200" dirty="0">
                <a:solidFill>
                  <a:schemeClr val="tx1">
                    <a:lumMod val="95000"/>
                    <a:lumOff val="5000"/>
                  </a:schemeClr>
                </a:solidFill>
              </a:rPr>
              <a:t> Η επιλογή διαφορετικών τιμών ,εκπτώσεων,τόπων πληρωμής,προσφορών</a:t>
            </a:r>
          </a:p>
          <a:p>
            <a:pPr lvl="0"/>
            <a:r>
              <a:rPr lang="el-GR" sz="7200" dirty="0">
                <a:solidFill>
                  <a:schemeClr val="tx1">
                    <a:lumMod val="95000"/>
                    <a:lumOff val="5000"/>
                  </a:schemeClr>
                </a:solidFill>
              </a:rPr>
              <a:t>Η επιλογή του τρόπου δίαθεσης των προιόντων(πωλητές, χονδρέμποροι)</a:t>
            </a:r>
          </a:p>
          <a:p>
            <a:endParaRPr lang="el-GR" dirty="0">
              <a:solidFill>
                <a:schemeClr val="tx1">
                  <a:lumMod val="95000"/>
                  <a:lumOff val="5000"/>
                </a:schemeClr>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186766" cy="1011222"/>
          </a:xfrm>
        </p:spPr>
        <p:txBody>
          <a:bodyPr>
            <a:normAutofit/>
          </a:bodyPr>
          <a:lstStyle/>
          <a:p>
            <a:r>
              <a:rPr lang="el-GR" sz="3600" dirty="0">
                <a:solidFill>
                  <a:schemeClr val="tx1">
                    <a:lumMod val="95000"/>
                    <a:lumOff val="5000"/>
                  </a:schemeClr>
                </a:solidFill>
              </a:rPr>
              <a:t>Οι συλλογισμοί του σχεδιασμού </a:t>
            </a:r>
          </a:p>
        </p:txBody>
      </p:sp>
      <p:sp>
        <p:nvSpPr>
          <p:cNvPr id="3" name="Content Placeholder 2"/>
          <p:cNvSpPr>
            <a:spLocks noGrp="1"/>
          </p:cNvSpPr>
          <p:nvPr>
            <p:ph idx="1"/>
          </p:nvPr>
        </p:nvSpPr>
        <p:spPr>
          <a:xfrm>
            <a:off x="457200" y="1600200"/>
            <a:ext cx="8258204" cy="4757758"/>
          </a:xfrm>
        </p:spPr>
        <p:txBody>
          <a:bodyPr>
            <a:noAutofit/>
          </a:bodyPr>
          <a:lstStyle/>
          <a:p>
            <a:pPr>
              <a:buNone/>
            </a:pPr>
            <a:r>
              <a:rPr lang="el-GR" sz="1600" dirty="0">
                <a:solidFill>
                  <a:schemeClr val="tx1">
                    <a:lumMod val="95000"/>
                    <a:lumOff val="5000"/>
                  </a:schemeClr>
                </a:solidFill>
              </a:rPr>
              <a:t>Αρχικά οι διαφημιστές προσεγγίζουν το θέμα της συσκευασίας βάσει δύο σκέψεων δηλαδή :</a:t>
            </a:r>
            <a:br>
              <a:rPr lang="el-GR" sz="1600" dirty="0">
                <a:solidFill>
                  <a:schemeClr val="tx1">
                    <a:lumMod val="95000"/>
                    <a:lumOff val="5000"/>
                  </a:schemeClr>
                </a:solidFill>
              </a:rPr>
            </a:br>
            <a:endParaRPr lang="el-GR" sz="1600" dirty="0" smtClean="0">
              <a:solidFill>
                <a:schemeClr val="tx1">
                  <a:lumMod val="95000"/>
                  <a:lumOff val="5000"/>
                </a:schemeClr>
              </a:solidFill>
            </a:endParaRPr>
          </a:p>
          <a:p>
            <a:pPr>
              <a:buNone/>
            </a:pPr>
            <a:r>
              <a:rPr lang="el-GR" sz="1600" i="1" dirty="0" smtClean="0">
                <a:solidFill>
                  <a:schemeClr val="tx1">
                    <a:lumMod val="95000"/>
                    <a:lumOff val="5000"/>
                  </a:schemeClr>
                </a:solidFill>
              </a:rPr>
              <a:t>Α</a:t>
            </a:r>
            <a:r>
              <a:rPr lang="el-GR" sz="1600" i="1" u="sng" dirty="0">
                <a:solidFill>
                  <a:schemeClr val="tx1">
                    <a:lumMod val="95000"/>
                    <a:lumOff val="5000"/>
                  </a:schemeClr>
                </a:solidFill>
              </a:rPr>
              <a:t>. </a:t>
            </a:r>
            <a:r>
              <a:rPr lang="el-GR" sz="1600" i="1" u="sng" dirty="0" smtClean="0">
                <a:solidFill>
                  <a:schemeClr val="tx1">
                    <a:lumMod val="95000"/>
                    <a:lumOff val="5000"/>
                  </a:schemeClr>
                </a:solidFill>
              </a:rPr>
              <a:t>Η </a:t>
            </a:r>
            <a:r>
              <a:rPr lang="el-GR" sz="1600" i="1" u="sng" dirty="0">
                <a:solidFill>
                  <a:schemeClr val="tx1">
                    <a:lumMod val="95000"/>
                    <a:lumOff val="5000"/>
                  </a:schemeClr>
                </a:solidFill>
              </a:rPr>
              <a:t>συσκευασία είναι ζήτημα </a:t>
            </a:r>
            <a:r>
              <a:rPr lang="el-GR" sz="1600" i="1" u="sng" dirty="0" smtClean="0">
                <a:solidFill>
                  <a:schemeClr val="tx1">
                    <a:lumMod val="95000"/>
                    <a:lumOff val="5000"/>
                  </a:schemeClr>
                </a:solidFill>
              </a:rPr>
              <a:t>αισθητικής</a:t>
            </a:r>
            <a:endParaRPr lang="el-GR" sz="1600" i="1" u="sng" dirty="0">
              <a:solidFill>
                <a:schemeClr val="tx1">
                  <a:lumMod val="95000"/>
                  <a:lumOff val="5000"/>
                </a:schemeClr>
              </a:solidFill>
            </a:endParaRPr>
          </a:p>
          <a:p>
            <a:r>
              <a:rPr lang="el-GR" sz="1600" dirty="0">
                <a:solidFill>
                  <a:schemeClr val="tx1">
                    <a:lumMod val="95000"/>
                    <a:lumOff val="5000"/>
                  </a:schemeClr>
                </a:solidFill>
              </a:rPr>
              <a:t>Οι διαφημιστές αυτής έχουν την τάση να εξετάζουν και να αξιολογούν τη συσκευασία με αποκλειστικό κριτήριο την </a:t>
            </a:r>
            <a:r>
              <a:rPr lang="el-GR" sz="1600" dirty="0" smtClean="0">
                <a:solidFill>
                  <a:schemeClr val="tx1">
                    <a:lumMod val="95000"/>
                    <a:lumOff val="5000"/>
                  </a:schemeClr>
                </a:solidFill>
              </a:rPr>
              <a:t>εμφάνιση</a:t>
            </a:r>
          </a:p>
          <a:p>
            <a:r>
              <a:rPr lang="el-GR" sz="1600" dirty="0" smtClean="0">
                <a:solidFill>
                  <a:schemeClr val="tx1">
                    <a:lumMod val="95000"/>
                    <a:lumOff val="5000"/>
                  </a:schemeClr>
                </a:solidFill>
              </a:rPr>
              <a:t>Μία </a:t>
            </a:r>
            <a:r>
              <a:rPr lang="el-GR" sz="1600" dirty="0">
                <a:solidFill>
                  <a:schemeClr val="tx1">
                    <a:lumMod val="95000"/>
                    <a:lumOff val="5000"/>
                  </a:schemeClr>
                </a:solidFill>
              </a:rPr>
              <a:t>συσκευασία, λοιπόν, πρέπει κατ’ αρχάς να τραβήξει την προσοχή του αγοραστή και έπειτα να εντυπωθεί, ώστε την επόμενη φορά ο καταναλωτής να την </a:t>
            </a:r>
            <a:r>
              <a:rPr lang="el-GR" sz="1600" dirty="0" smtClean="0">
                <a:solidFill>
                  <a:schemeClr val="tx1">
                    <a:lumMod val="95000"/>
                    <a:lumOff val="5000"/>
                  </a:schemeClr>
                </a:solidFill>
              </a:rPr>
              <a:t>αναζητήσει</a:t>
            </a:r>
          </a:p>
          <a:p>
            <a:endParaRPr lang="el-GR" sz="1600" u="sng" dirty="0" smtClean="0">
              <a:solidFill>
                <a:schemeClr val="tx1">
                  <a:lumMod val="95000"/>
                  <a:lumOff val="5000"/>
                </a:schemeClr>
              </a:solidFill>
            </a:endParaRPr>
          </a:p>
          <a:p>
            <a:pPr>
              <a:buNone/>
            </a:pPr>
            <a:r>
              <a:rPr lang="el-GR" sz="1600" i="1" u="sng" dirty="0">
                <a:solidFill>
                  <a:schemeClr val="tx1">
                    <a:lumMod val="95000"/>
                    <a:lumOff val="5000"/>
                  </a:schemeClr>
                </a:solidFill>
              </a:rPr>
              <a:t>Β. Η συσκευασία είναι ζήτημα λειτουργικότητας </a:t>
            </a:r>
            <a:endParaRPr lang="el-GR" sz="1600" i="1" u="sng" dirty="0" smtClean="0">
              <a:solidFill>
                <a:schemeClr val="tx1">
                  <a:lumMod val="95000"/>
                  <a:lumOff val="5000"/>
                </a:schemeClr>
              </a:solidFill>
            </a:endParaRPr>
          </a:p>
          <a:p>
            <a:r>
              <a:rPr lang="el-GR" sz="1600" dirty="0">
                <a:solidFill>
                  <a:schemeClr val="tx1">
                    <a:lumMod val="95000"/>
                    <a:lumOff val="5000"/>
                  </a:schemeClr>
                </a:solidFill>
              </a:rPr>
              <a:t/>
            </a:r>
            <a:br>
              <a:rPr lang="el-GR" sz="1600" dirty="0">
                <a:solidFill>
                  <a:schemeClr val="tx1">
                    <a:lumMod val="95000"/>
                    <a:lumOff val="5000"/>
                  </a:schemeClr>
                </a:solidFill>
              </a:rPr>
            </a:br>
            <a:r>
              <a:rPr lang="el-GR" sz="1600" dirty="0">
                <a:solidFill>
                  <a:schemeClr val="tx1">
                    <a:lumMod val="95000"/>
                    <a:lumOff val="5000"/>
                  </a:schemeClr>
                </a:solidFill>
              </a:rPr>
              <a:t>Εδώ η συσκευασία δεν λειτουργεί ως εργαλείο marketing, αλλά εκπληρώνει μόνο την πρωταρχική αποστολή της, δηλαδή να διατηρεί το προϊόν ακέραιο μέχρι να φθάσει στον τελικό καταναλωτή. </a:t>
            </a:r>
            <a:endParaRPr lang="el-GR" sz="1600" dirty="0" smtClean="0">
              <a:solidFill>
                <a:schemeClr val="tx1">
                  <a:lumMod val="95000"/>
                  <a:lumOff val="5000"/>
                </a:schemeClr>
              </a:solidFill>
            </a:endParaRPr>
          </a:p>
          <a:p>
            <a:r>
              <a:rPr lang="el-GR" sz="1600" dirty="0">
                <a:solidFill>
                  <a:schemeClr val="tx1">
                    <a:lumMod val="95000"/>
                    <a:lumOff val="5000"/>
                  </a:schemeClr>
                </a:solidFill>
              </a:rPr>
              <a:t/>
            </a:r>
            <a:br>
              <a:rPr lang="el-GR" sz="1600" dirty="0">
                <a:solidFill>
                  <a:schemeClr val="tx1">
                    <a:lumMod val="95000"/>
                    <a:lumOff val="5000"/>
                  </a:schemeClr>
                </a:solidFill>
              </a:rPr>
            </a:br>
            <a:r>
              <a:rPr lang="el-GR" sz="1600" dirty="0">
                <a:solidFill>
                  <a:schemeClr val="tx1">
                    <a:lumMod val="95000"/>
                    <a:lumOff val="5000"/>
                  </a:schemeClr>
                </a:solidFill>
              </a:rPr>
              <a:t>Η εργονομία της συσκευασίας, το κόστος κατασκευής και διακίνησής της είναι οι βασικοί παράγοντες που λαμβάνονται υπ’ όψιν. Αν καταφέρουμε να φτιάξουμε μία συσκευασία λειτουργική, φθηνή, ανθεκτική, η οποία θα καταλαμβάνει τον ελάχιστο δυνατό χώρο, τότε έχουμε επιτύχει</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sz="2800" dirty="0" smtClean="0">
                <a:solidFill>
                  <a:schemeClr val="tx1">
                    <a:lumMod val="95000"/>
                    <a:lumOff val="5000"/>
                  </a:schemeClr>
                </a:solidFill>
              </a:rPr>
              <a:t>Ο ΡΟΛΟΣ ΤΩΝ ΕΙΚΟΝΩΝ ΣΤΗ ΣΥΣΚΕΥΑΣΙΑ</a:t>
            </a:r>
            <a:endParaRPr lang="el-GR" sz="2800" dirty="0">
              <a:solidFill>
                <a:schemeClr val="tx1">
                  <a:lumMod val="95000"/>
                  <a:lumOff val="5000"/>
                </a:schemeClr>
              </a:solidFill>
            </a:endParaRPr>
          </a:p>
        </p:txBody>
      </p:sp>
      <p:sp>
        <p:nvSpPr>
          <p:cNvPr id="3" name="Content Placeholder 2"/>
          <p:cNvSpPr>
            <a:spLocks noGrp="1"/>
          </p:cNvSpPr>
          <p:nvPr>
            <p:ph idx="1"/>
          </p:nvPr>
        </p:nvSpPr>
        <p:spPr/>
        <p:txBody>
          <a:bodyPr>
            <a:noAutofit/>
          </a:bodyPr>
          <a:lstStyle/>
          <a:p>
            <a:r>
              <a:rPr lang="el-GR" sz="1200" dirty="0">
                <a:solidFill>
                  <a:schemeClr val="tx1">
                    <a:lumMod val="95000"/>
                    <a:lumOff val="5000"/>
                  </a:schemeClr>
                </a:solidFill>
              </a:rPr>
              <a:t>Έρευνες έχουν δείξει ότι ένας καταναλωτής </a:t>
            </a:r>
            <a:r>
              <a:rPr lang="el-GR" sz="1200" dirty="0" smtClean="0">
                <a:solidFill>
                  <a:schemeClr val="tx1">
                    <a:lumMod val="95000"/>
                    <a:lumOff val="5000"/>
                  </a:schemeClr>
                </a:solidFill>
              </a:rPr>
              <a:t>καταναλώνει λίγο χρόνο μπροστά </a:t>
            </a:r>
            <a:r>
              <a:rPr lang="el-GR" sz="1200" dirty="0">
                <a:solidFill>
                  <a:schemeClr val="tx1">
                    <a:lumMod val="95000"/>
                    <a:lumOff val="5000"/>
                  </a:schemeClr>
                </a:solidFill>
              </a:rPr>
              <a:t>σε ένα ράφι </a:t>
            </a:r>
            <a:endParaRPr lang="el-GR" sz="1200" dirty="0" smtClean="0">
              <a:solidFill>
                <a:schemeClr val="tx1">
                  <a:lumMod val="95000"/>
                  <a:lumOff val="5000"/>
                </a:schemeClr>
              </a:solidFill>
            </a:endParaRPr>
          </a:p>
          <a:p>
            <a:r>
              <a:rPr lang="el-GR" sz="1200" dirty="0">
                <a:solidFill>
                  <a:schemeClr val="tx1">
                    <a:lumMod val="95000"/>
                    <a:lumOff val="5000"/>
                  </a:schemeClr>
                </a:solidFill>
              </a:rPr>
              <a:t>τα γραφικά </a:t>
            </a:r>
            <a:r>
              <a:rPr lang="el-GR" sz="1200" dirty="0" smtClean="0">
                <a:solidFill>
                  <a:schemeClr val="tx1">
                    <a:lumMod val="95000"/>
                    <a:lumOff val="5000"/>
                  </a:schemeClr>
                </a:solidFill>
              </a:rPr>
              <a:t>πρέπει να επιλεχθούν </a:t>
            </a:r>
            <a:r>
              <a:rPr lang="el-GR" sz="1200" dirty="0">
                <a:solidFill>
                  <a:schemeClr val="tx1">
                    <a:lumMod val="95000"/>
                    <a:lumOff val="5000"/>
                  </a:schemeClr>
                </a:solidFill>
              </a:rPr>
              <a:t>με ιδιαίτερη </a:t>
            </a:r>
            <a:r>
              <a:rPr lang="el-GR" sz="1200" dirty="0" smtClean="0">
                <a:solidFill>
                  <a:schemeClr val="tx1">
                    <a:lumMod val="95000"/>
                    <a:lumOff val="5000"/>
                  </a:schemeClr>
                </a:solidFill>
              </a:rPr>
              <a:t>προσοχή(δημιουργία </a:t>
            </a:r>
            <a:r>
              <a:rPr lang="el-GR" sz="1200" dirty="0">
                <a:solidFill>
                  <a:schemeClr val="tx1">
                    <a:lumMod val="95000"/>
                    <a:lumOff val="5000"/>
                  </a:schemeClr>
                </a:solidFill>
              </a:rPr>
              <a:t>ποικίλων </a:t>
            </a:r>
            <a:r>
              <a:rPr lang="el-GR" sz="1200" dirty="0" smtClean="0">
                <a:solidFill>
                  <a:schemeClr val="tx1">
                    <a:lumMod val="95000"/>
                    <a:lumOff val="5000"/>
                  </a:schemeClr>
                </a:solidFill>
              </a:rPr>
              <a:t>εντυπώσεων)</a:t>
            </a:r>
          </a:p>
          <a:p>
            <a:r>
              <a:rPr lang="el-GR" sz="1200" dirty="0">
                <a:solidFill>
                  <a:schemeClr val="tx1">
                    <a:lumMod val="95000"/>
                    <a:lumOff val="5000"/>
                  </a:schemeClr>
                </a:solidFill>
              </a:rPr>
              <a:t>Επίσης το μέγεθος της πληροφορίας που αποτυπώνεται σε μία συσκευασία, δεν είναι ανάλογο του χρόνου που θα αφιερώσει ο </a:t>
            </a:r>
            <a:r>
              <a:rPr lang="el-GR" sz="1200" dirty="0" smtClean="0">
                <a:solidFill>
                  <a:schemeClr val="tx1">
                    <a:lumMod val="95000"/>
                    <a:lumOff val="5000"/>
                  </a:schemeClr>
                </a:solidFill>
              </a:rPr>
              <a:t>καταναλωτής</a:t>
            </a:r>
          </a:p>
          <a:p>
            <a:r>
              <a:rPr lang="el-GR" sz="1200" dirty="0">
                <a:solidFill>
                  <a:schemeClr val="tx1">
                    <a:lumMod val="95000"/>
                    <a:lumOff val="5000"/>
                  </a:schemeClr>
                </a:solidFill>
              </a:rPr>
              <a:t>Επίσης, όταν σε μία συσκευασία υπάρχει ένα μοτίβο που σχηματίζει μία οριζόντια ή μία κυματοειδή γραμμή, αυτή διευκολύνει το βλέμμα να μετακινηθεί κατά μήκος της και να παραπέμψει τον αγοραστή στο διπλανό προϊόν, το οποίο συνήθως είναι του </a:t>
            </a:r>
            <a:r>
              <a:rPr lang="el-GR" sz="1200" dirty="0" smtClean="0">
                <a:solidFill>
                  <a:schemeClr val="tx1">
                    <a:lumMod val="95000"/>
                    <a:lumOff val="5000"/>
                  </a:schemeClr>
                </a:solidFill>
              </a:rPr>
              <a:t>ανταγωνιστή</a:t>
            </a:r>
          </a:p>
          <a:p>
            <a:r>
              <a:rPr lang="el-GR" sz="1200" dirty="0" smtClean="0">
                <a:solidFill>
                  <a:schemeClr val="tx1">
                    <a:lumMod val="95000"/>
                    <a:lumOff val="5000"/>
                  </a:schemeClr>
                </a:solidFill>
              </a:rPr>
              <a:t>το χρώμα παίζει ρόλο στη </a:t>
            </a:r>
            <a:r>
              <a:rPr lang="el-GR" sz="1200" dirty="0" smtClean="0">
                <a:solidFill>
                  <a:schemeClr val="tx1">
                    <a:lumMod val="95000"/>
                    <a:lumOff val="5000"/>
                  </a:schemeClr>
                </a:solidFill>
              </a:rPr>
              <a:t>συσκευασία</a:t>
            </a:r>
            <a:endParaRPr lang="el-GR" sz="1200" dirty="0">
              <a:solidFill>
                <a:schemeClr val="tx1">
                  <a:lumMod val="95000"/>
                  <a:lumOff val="5000"/>
                </a:schemeClr>
              </a:solidFill>
            </a:endParaRPr>
          </a:p>
          <a:p>
            <a:endParaRPr lang="el-GR" sz="1200" dirty="0" smtClean="0">
              <a:solidFill>
                <a:schemeClr val="tx1">
                  <a:lumMod val="95000"/>
                  <a:lumOff val="5000"/>
                </a:schemeClr>
              </a:solidFill>
            </a:endParaRPr>
          </a:p>
        </p:txBody>
      </p:sp>
      <p:pic>
        <p:nvPicPr>
          <p:cNvPr id="5" name="Picture 4" descr="syskevasia16_anoigma.jpg"/>
          <p:cNvPicPr>
            <a:picLocks noChangeAspect="1"/>
          </p:cNvPicPr>
          <p:nvPr/>
        </p:nvPicPr>
        <p:blipFill>
          <a:blip r:embed="rId2"/>
          <a:stretch>
            <a:fillRect/>
          </a:stretch>
        </p:blipFill>
        <p:spPr>
          <a:xfrm>
            <a:off x="785786" y="3357563"/>
            <a:ext cx="7286676" cy="2515860"/>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solidFill>
                  <a:schemeClr val="tx1">
                    <a:lumMod val="95000"/>
                    <a:lumOff val="5000"/>
                  </a:schemeClr>
                </a:solidFill>
              </a:rPr>
              <a:t>ΣΗΜΑΝΣΗ ΣΥΣΚΕΥΑΣΙΩΝ</a:t>
            </a:r>
            <a:endParaRPr lang="el-GR" dirty="0">
              <a:solidFill>
                <a:schemeClr val="tx1">
                  <a:lumMod val="95000"/>
                  <a:lumOff val="5000"/>
                </a:schemeClr>
              </a:solidFill>
            </a:endParaRPr>
          </a:p>
        </p:txBody>
      </p:sp>
      <p:sp>
        <p:nvSpPr>
          <p:cNvPr id="3" name="Content Placeholder 2"/>
          <p:cNvSpPr>
            <a:spLocks noGrp="1"/>
          </p:cNvSpPr>
          <p:nvPr>
            <p:ph idx="1"/>
          </p:nvPr>
        </p:nvSpPr>
        <p:spPr/>
        <p:txBody>
          <a:bodyPr/>
          <a:lstStyle/>
          <a:p>
            <a:pPr>
              <a:buNone/>
            </a:pPr>
            <a:r>
              <a:rPr lang="el-GR" dirty="0" smtClean="0">
                <a:solidFill>
                  <a:schemeClr val="tx1">
                    <a:lumMod val="95000"/>
                    <a:lumOff val="5000"/>
                  </a:schemeClr>
                </a:solidFill>
              </a:rPr>
              <a:t>Παράλληλα την εμφάνισή τους έκαναν διάφορα διακριτικά στις συσκευασίες, με στόχο να ενημερώσουν τους καταναλωτές ότι το προϊόν που αγοράζουν δεν είναι βλαβερό προς το περιβάλλον. </a:t>
            </a:r>
            <a:br>
              <a:rPr lang="el-GR" dirty="0" smtClean="0">
                <a:solidFill>
                  <a:schemeClr val="tx1">
                    <a:lumMod val="95000"/>
                    <a:lumOff val="5000"/>
                  </a:schemeClr>
                </a:solidFill>
              </a:rPr>
            </a:br>
            <a:r>
              <a:rPr lang="el-GR" dirty="0" smtClean="0">
                <a:solidFill>
                  <a:schemeClr val="tx1">
                    <a:lumMod val="95000"/>
                    <a:lumOff val="5000"/>
                  </a:schemeClr>
                </a:solidFill>
              </a:rPr>
              <a:t>Το πιο κοινό από αυτά τα σύμβολα που ξεκίνησε στις αρχές της δεκαετίας του 90, είναι η πράσινη βούλα.</a:t>
            </a:r>
          </a:p>
          <a:p>
            <a:endParaRPr lang="el-GR" dirty="0">
              <a:solidFill>
                <a:schemeClr val="tx1">
                  <a:lumMod val="95000"/>
                  <a:lumOff val="5000"/>
                </a:schemeClr>
              </a:solidFill>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374</TotalTime>
  <Words>677</Words>
  <Application>Microsoft Office PowerPoint</Application>
  <PresentationFormat>On-screen Show (4:3)</PresentationFormat>
  <Paragraphs>89</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ΤΕΙ ΣΤΕΡΕΑΣ ΕΛΛΑΔΑΣ ΤΜΗΜΑ ΔΙΟΙΚΗΣΗ ΣΥΣΤΗΜΑΤΩΝ ΕΦΟΔΙΑΣΜΟΥ </vt:lpstr>
      <vt:lpstr>ΠΕΡΙΕΧΟΜΕΝΑ</vt:lpstr>
      <vt:lpstr>ΣΥΣΚΕΥΑΣΙΑ ΚΑΙ ΜΑΡΚΕΤΙΝΓΚ</vt:lpstr>
      <vt:lpstr>ΜΑΡΚΕΤΙΝΓΚ ΚΑΙ ΣΥΣΚΕΥΑΣΙΑ</vt:lpstr>
      <vt:lpstr>ΜΙΓΜΑ ΜΑΡΚΕΤΙΝΓΚ</vt:lpstr>
      <vt:lpstr>Η πολιτική του Μίγματος Μάρκετινγκ </vt:lpstr>
      <vt:lpstr>Οι συλλογισμοί του σχεδιασμού </vt:lpstr>
      <vt:lpstr>Ο ΡΟΛΟΣ ΤΩΝ ΕΙΚΟΝΩΝ ΣΤΗ ΣΥΣΚΕΥΑΣΙΑ</vt:lpstr>
      <vt:lpstr>ΣΗΜΑΝΣΗ ΣΥΣΚΕΥΑΣΙΩΝ</vt:lpstr>
      <vt:lpstr>ΣΗΜΑΝΣΗ ΣΥΣΚΕΥΑΣΙΩΝ http://www.cmykmag.gr/index.php?option=com_content&amp;task=view&amp;id=62&amp;Itemid=26</vt:lpstr>
      <vt:lpstr>ΣΗΜΑΝΣΗ ΣΥΣΚΕΥΑΣΙΩΝ</vt:lpstr>
      <vt:lpstr>ΣΗΜΑΝΣΗ ΣΥΣΚΕΥΑΣΙΩΝ</vt:lpstr>
      <vt:lpstr> ΕΛΛΗΝΙΚΗ ΕΤΑΙΡΙΑ ΑΞΙΟΠΟΙΗΣΗΣ ΑΝΑΚΥΚΛΩΣΗΣ  http://www.herrco.gr/default.asp?siteid=1&amp;pageid=8&amp;langid=1</vt:lpstr>
      <vt:lpstr>ΣΗΜΑΝΣΗ  ΣΥΣΚΕΥΑΣΙΩΝ http://www.paints-mihopoulos.gr/?section=2193&amp;language=el_GR</vt:lpstr>
      <vt:lpstr>ΣΗΜΑΝΣΗ ΣΥΣΚΕΥΑΣΙΑΣ http://www.paints-mihopoulos.gr/?section=2193&amp;language=el_GR</vt:lpstr>
      <vt:lpstr>Χρώμα: Το Α και το Ω της συσκευασίας </vt:lpstr>
      <vt:lpstr>ΣΗΜΑΝΣΗ ΣΥΣΚΕΥΑΣΙΑΣ http://www.praktiker.gr/p/pinakida-ypoxreotiki-prostasia-mation-25542</vt:lpstr>
      <vt:lpstr>ΥΠΕΡ ΤΩΝ ΣΥΣΚΕΥΑΣΙΩΝ ΠΟΥ ΠΑΡΑΤΕΊΝΟΥΝ ΤΗΝ ΖΩΗ</vt:lpstr>
      <vt:lpstr>Το ελληνικό «τοπίο» στη συσκευασία </vt:lpstr>
      <vt:lpstr>ΣΥΜΠΕΡΑΣΜΑΤΑ</vt:lpstr>
      <vt:lpstr>ΕΥΧΑΡΙΣΤΩ ΓΙΑ ΤΟΝ ΧΡΟΝΟ ΣΑΣ</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User</dc:creator>
  <cp:lastModifiedBy>User</cp:lastModifiedBy>
  <cp:revision>21</cp:revision>
  <dcterms:created xsi:type="dcterms:W3CDTF">2013-06-20T20:46:48Z</dcterms:created>
  <dcterms:modified xsi:type="dcterms:W3CDTF">2013-07-02T21:17:27Z</dcterms:modified>
</cp:coreProperties>
</file>