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6858000" cy="9144000" type="screen4x3"/>
  <p:notesSz cx="6797675" cy="987425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2626" y="-101"/>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l-G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ED8EF10F-5565-4425-ADF9-D0D75A2656F9}" type="datetimeFigureOut">
              <a:rPr lang="el-GR" smtClean="0"/>
              <a:t>8/10/2019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9D231B-EB9A-4087-AE9F-EAE46B5CA24C}" type="slidenum">
              <a:rPr lang="el-GR" smtClean="0"/>
              <a:t>‹#›</a:t>
            </a:fld>
            <a:endParaRPr lang="el-GR"/>
          </a:p>
        </p:txBody>
      </p:sp>
    </p:spTree>
    <p:extLst>
      <p:ext uri="{BB962C8B-B14F-4D97-AF65-F5344CB8AC3E}">
        <p14:creationId xmlns:p14="http://schemas.microsoft.com/office/powerpoint/2010/main" val="1035791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D8EF10F-5565-4425-ADF9-D0D75A2656F9}" type="datetimeFigureOut">
              <a:rPr lang="el-GR" smtClean="0"/>
              <a:t>8/10/2019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9D231B-EB9A-4087-AE9F-EAE46B5CA24C}" type="slidenum">
              <a:rPr lang="el-GR" smtClean="0"/>
              <a:t>‹#›</a:t>
            </a:fld>
            <a:endParaRPr lang="el-GR"/>
          </a:p>
        </p:txBody>
      </p:sp>
    </p:spTree>
    <p:extLst>
      <p:ext uri="{BB962C8B-B14F-4D97-AF65-F5344CB8AC3E}">
        <p14:creationId xmlns:p14="http://schemas.microsoft.com/office/powerpoint/2010/main" val="23892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D8EF10F-5565-4425-ADF9-D0D75A2656F9}" type="datetimeFigureOut">
              <a:rPr lang="el-GR" smtClean="0"/>
              <a:t>8/10/2019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9D231B-EB9A-4087-AE9F-EAE46B5CA24C}" type="slidenum">
              <a:rPr lang="el-GR" smtClean="0"/>
              <a:t>‹#›</a:t>
            </a:fld>
            <a:endParaRPr lang="el-GR"/>
          </a:p>
        </p:txBody>
      </p:sp>
    </p:spTree>
    <p:extLst>
      <p:ext uri="{BB962C8B-B14F-4D97-AF65-F5344CB8AC3E}">
        <p14:creationId xmlns:p14="http://schemas.microsoft.com/office/powerpoint/2010/main" val="344665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D8EF10F-5565-4425-ADF9-D0D75A2656F9}" type="datetimeFigureOut">
              <a:rPr lang="el-GR" smtClean="0"/>
              <a:t>8/10/2019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9D231B-EB9A-4087-AE9F-EAE46B5CA24C}" type="slidenum">
              <a:rPr lang="el-GR" smtClean="0"/>
              <a:t>‹#›</a:t>
            </a:fld>
            <a:endParaRPr lang="el-GR"/>
          </a:p>
        </p:txBody>
      </p:sp>
    </p:spTree>
    <p:extLst>
      <p:ext uri="{BB962C8B-B14F-4D97-AF65-F5344CB8AC3E}">
        <p14:creationId xmlns:p14="http://schemas.microsoft.com/office/powerpoint/2010/main" val="1955557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8EF10F-5565-4425-ADF9-D0D75A2656F9}" type="datetimeFigureOut">
              <a:rPr lang="el-GR" smtClean="0"/>
              <a:t>8/10/2019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9D231B-EB9A-4087-AE9F-EAE46B5CA24C}" type="slidenum">
              <a:rPr lang="el-GR" smtClean="0"/>
              <a:t>‹#›</a:t>
            </a:fld>
            <a:endParaRPr lang="el-GR"/>
          </a:p>
        </p:txBody>
      </p:sp>
    </p:spTree>
    <p:extLst>
      <p:ext uri="{BB962C8B-B14F-4D97-AF65-F5344CB8AC3E}">
        <p14:creationId xmlns:p14="http://schemas.microsoft.com/office/powerpoint/2010/main" val="269874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ED8EF10F-5565-4425-ADF9-D0D75A2656F9}" type="datetimeFigureOut">
              <a:rPr lang="el-GR" smtClean="0"/>
              <a:t>8/10/2019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89D231B-EB9A-4087-AE9F-EAE46B5CA24C}" type="slidenum">
              <a:rPr lang="el-GR" smtClean="0"/>
              <a:t>‹#›</a:t>
            </a:fld>
            <a:endParaRPr lang="el-GR"/>
          </a:p>
        </p:txBody>
      </p:sp>
    </p:spTree>
    <p:extLst>
      <p:ext uri="{BB962C8B-B14F-4D97-AF65-F5344CB8AC3E}">
        <p14:creationId xmlns:p14="http://schemas.microsoft.com/office/powerpoint/2010/main" val="1497276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ED8EF10F-5565-4425-ADF9-D0D75A2656F9}" type="datetimeFigureOut">
              <a:rPr lang="el-GR" smtClean="0"/>
              <a:t>8/10/2019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89D231B-EB9A-4087-AE9F-EAE46B5CA24C}" type="slidenum">
              <a:rPr lang="el-GR" smtClean="0"/>
              <a:t>‹#›</a:t>
            </a:fld>
            <a:endParaRPr lang="el-GR"/>
          </a:p>
        </p:txBody>
      </p:sp>
    </p:spTree>
    <p:extLst>
      <p:ext uri="{BB962C8B-B14F-4D97-AF65-F5344CB8AC3E}">
        <p14:creationId xmlns:p14="http://schemas.microsoft.com/office/powerpoint/2010/main" val="64465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ED8EF10F-5565-4425-ADF9-D0D75A2656F9}" type="datetimeFigureOut">
              <a:rPr lang="el-GR" smtClean="0"/>
              <a:t>8/10/2019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89D231B-EB9A-4087-AE9F-EAE46B5CA24C}" type="slidenum">
              <a:rPr lang="el-GR" smtClean="0"/>
              <a:t>‹#›</a:t>
            </a:fld>
            <a:endParaRPr lang="el-GR"/>
          </a:p>
        </p:txBody>
      </p:sp>
    </p:spTree>
    <p:extLst>
      <p:ext uri="{BB962C8B-B14F-4D97-AF65-F5344CB8AC3E}">
        <p14:creationId xmlns:p14="http://schemas.microsoft.com/office/powerpoint/2010/main" val="5489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EF10F-5565-4425-ADF9-D0D75A2656F9}" type="datetimeFigureOut">
              <a:rPr lang="el-GR" smtClean="0"/>
              <a:t>8/10/2019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89D231B-EB9A-4087-AE9F-EAE46B5CA24C}" type="slidenum">
              <a:rPr lang="el-GR" smtClean="0"/>
              <a:t>‹#›</a:t>
            </a:fld>
            <a:endParaRPr lang="el-GR"/>
          </a:p>
        </p:txBody>
      </p:sp>
    </p:spTree>
    <p:extLst>
      <p:ext uri="{BB962C8B-B14F-4D97-AF65-F5344CB8AC3E}">
        <p14:creationId xmlns:p14="http://schemas.microsoft.com/office/powerpoint/2010/main" val="344395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8EF10F-5565-4425-ADF9-D0D75A2656F9}" type="datetimeFigureOut">
              <a:rPr lang="el-GR" smtClean="0"/>
              <a:t>8/10/2019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89D231B-EB9A-4087-AE9F-EAE46B5CA24C}" type="slidenum">
              <a:rPr lang="el-GR" smtClean="0"/>
              <a:t>‹#›</a:t>
            </a:fld>
            <a:endParaRPr lang="el-GR"/>
          </a:p>
        </p:txBody>
      </p:sp>
    </p:spTree>
    <p:extLst>
      <p:ext uri="{BB962C8B-B14F-4D97-AF65-F5344CB8AC3E}">
        <p14:creationId xmlns:p14="http://schemas.microsoft.com/office/powerpoint/2010/main" val="3680355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8EF10F-5565-4425-ADF9-D0D75A2656F9}" type="datetimeFigureOut">
              <a:rPr lang="el-GR" smtClean="0"/>
              <a:t>8/10/2019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89D231B-EB9A-4087-AE9F-EAE46B5CA24C}" type="slidenum">
              <a:rPr lang="el-GR" smtClean="0"/>
              <a:t>‹#›</a:t>
            </a:fld>
            <a:endParaRPr lang="el-GR"/>
          </a:p>
        </p:txBody>
      </p:sp>
    </p:spTree>
    <p:extLst>
      <p:ext uri="{BB962C8B-B14F-4D97-AF65-F5344CB8AC3E}">
        <p14:creationId xmlns:p14="http://schemas.microsoft.com/office/powerpoint/2010/main" val="3561370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D8EF10F-5565-4425-ADF9-D0D75A2656F9}" type="datetimeFigureOut">
              <a:rPr lang="el-GR" smtClean="0"/>
              <a:t>8/10/2019</a:t>
            </a:fld>
            <a:endParaRPr lang="el-GR"/>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89D231B-EB9A-4087-AE9F-EAE46B5CA24C}" type="slidenum">
              <a:rPr lang="el-GR" smtClean="0"/>
              <a:t>‹#›</a:t>
            </a:fld>
            <a:endParaRPr lang="el-GR"/>
          </a:p>
        </p:txBody>
      </p:sp>
    </p:spTree>
    <p:extLst>
      <p:ext uri="{BB962C8B-B14F-4D97-AF65-F5344CB8AC3E}">
        <p14:creationId xmlns:p14="http://schemas.microsoft.com/office/powerpoint/2010/main" val="1191856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afkas.gr/"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jobrotation@kafkas.g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977"/>
            <a:ext cx="6858000" cy="9142985"/>
          </a:xfrm>
          <a:prstGeom prst="rect">
            <a:avLst/>
          </a:prstGeom>
        </p:spPr>
      </p:pic>
      <p:sp>
        <p:nvSpPr>
          <p:cNvPr id="5" name="TextBox 4"/>
          <p:cNvSpPr txBox="1"/>
          <p:nvPr/>
        </p:nvSpPr>
        <p:spPr>
          <a:xfrm>
            <a:off x="523348" y="622838"/>
            <a:ext cx="1832168" cy="584775"/>
          </a:xfrm>
          <a:prstGeom prst="rect">
            <a:avLst/>
          </a:prstGeom>
          <a:noFill/>
        </p:spPr>
        <p:txBody>
          <a:bodyPr wrap="square" rtlCol="0">
            <a:spAutoFit/>
          </a:bodyPr>
          <a:lstStyle/>
          <a:p>
            <a:r>
              <a:rPr lang="en-US" sz="3200" b="1" dirty="0">
                <a:solidFill>
                  <a:schemeClr val="bg1"/>
                </a:solidFill>
              </a:rPr>
              <a:t>join us!</a:t>
            </a:r>
            <a:endParaRPr lang="el-GR" sz="3200" b="1" dirty="0">
              <a:solidFill>
                <a:schemeClr val="bg1"/>
              </a:solidFill>
            </a:endParaRPr>
          </a:p>
        </p:txBody>
      </p:sp>
      <p:cxnSp>
        <p:nvCxnSpPr>
          <p:cNvPr id="10" name="Straight Connector 9"/>
          <p:cNvCxnSpPr/>
          <p:nvPr/>
        </p:nvCxnSpPr>
        <p:spPr>
          <a:xfrm>
            <a:off x="2772956" y="1570311"/>
            <a:ext cx="0" cy="455277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2120" y="1331640"/>
            <a:ext cx="2460836" cy="6401753"/>
          </a:xfrm>
          <a:prstGeom prst="rect">
            <a:avLst/>
          </a:prstGeom>
          <a:noFill/>
        </p:spPr>
        <p:txBody>
          <a:bodyPr wrap="square" rtlCol="0">
            <a:spAutoFit/>
          </a:bodyPr>
          <a:lstStyle/>
          <a:p>
            <a:endParaRPr lang="el-GR" sz="1000" dirty="0">
              <a:solidFill>
                <a:schemeClr val="bg1"/>
              </a:solidFill>
            </a:endParaRPr>
          </a:p>
          <a:p>
            <a:r>
              <a:rPr lang="el-GR" sz="1000" dirty="0" smtClean="0">
                <a:solidFill>
                  <a:schemeClr val="bg1"/>
                </a:solidFill>
              </a:rPr>
              <a:t>Η Β. ΚΑΥΚΑΣ Α.Ε. κατέχει ηγετική θέση στον κλάδο του ηλεκτρολογικού </a:t>
            </a:r>
            <a:r>
              <a:rPr lang="el-GR" sz="1000" dirty="0">
                <a:solidFill>
                  <a:schemeClr val="bg1"/>
                </a:solidFill>
              </a:rPr>
              <a:t>εξοπλισμού, του φωτισμού</a:t>
            </a:r>
            <a:r>
              <a:rPr lang="el-GR" sz="1000" dirty="0" smtClean="0">
                <a:solidFill>
                  <a:schemeClr val="bg1"/>
                </a:solidFill>
              </a:rPr>
              <a:t>, των </a:t>
            </a:r>
            <a:r>
              <a:rPr lang="el-GR" sz="1000" dirty="0">
                <a:solidFill>
                  <a:schemeClr val="bg1"/>
                </a:solidFill>
              </a:rPr>
              <a:t>ειδών τεχνολογίας κτιρίων και λύσεων διαχείρισης ενέργειας. Το ολοένα και  αυξανόμενο δίκτυο μας, περιλαμβάνει</a:t>
            </a:r>
            <a:r>
              <a:rPr lang="en-US" sz="1000" dirty="0">
                <a:solidFill>
                  <a:schemeClr val="bg1"/>
                </a:solidFill>
              </a:rPr>
              <a:t> </a:t>
            </a:r>
            <a:r>
              <a:rPr lang="el-GR" sz="1000" dirty="0" smtClean="0">
                <a:solidFill>
                  <a:schemeClr val="bg1"/>
                </a:solidFill>
              </a:rPr>
              <a:t>66 </a:t>
            </a:r>
            <a:r>
              <a:rPr lang="el-GR" sz="1000" dirty="0">
                <a:solidFill>
                  <a:schemeClr val="bg1"/>
                </a:solidFill>
              </a:rPr>
              <a:t>καταστήματα σε Ελλάδα και Κύπρο και το </a:t>
            </a:r>
            <a:r>
              <a:rPr lang="el-GR" sz="1000" dirty="0" smtClean="0">
                <a:solidFill>
                  <a:schemeClr val="bg1"/>
                </a:solidFill>
              </a:rPr>
              <a:t> ανθρώπινο </a:t>
            </a:r>
            <a:r>
              <a:rPr lang="el-GR" sz="1000" dirty="0">
                <a:solidFill>
                  <a:schemeClr val="bg1"/>
                </a:solidFill>
              </a:rPr>
              <a:t>δυναμικό μας, ξεπερνάει τους 930 εργαζόμενους.</a:t>
            </a:r>
          </a:p>
          <a:p>
            <a:endParaRPr lang="el-GR" sz="1000" dirty="0">
              <a:solidFill>
                <a:schemeClr val="bg1"/>
              </a:solidFill>
            </a:endParaRPr>
          </a:p>
          <a:p>
            <a:r>
              <a:rPr lang="el-GR" sz="1000" dirty="0">
                <a:solidFill>
                  <a:schemeClr val="bg1"/>
                </a:solidFill>
              </a:rPr>
              <a:t>Το άρτια καταρτισμένο προσωπικό, τα υψηλής ποιότητας προϊόντα, οι υπηρεσίες προστιθέμενης αξίας που προσφέρουμε προς τους πελάτες μας σε συνδυασμό με την ευέλικτη δομή οργάνωσης της εταιρείας, μας καθιστούν σημείο αναφοράς για τον κλάδο </a:t>
            </a:r>
            <a:r>
              <a:rPr lang="el-GR" sz="1000" dirty="0" smtClean="0">
                <a:solidFill>
                  <a:schemeClr val="bg1"/>
                </a:solidFill>
              </a:rPr>
              <a:t>δραστηριότητάς μας. </a:t>
            </a:r>
          </a:p>
          <a:p>
            <a:endParaRPr lang="el-GR" sz="1000" dirty="0">
              <a:solidFill>
                <a:schemeClr val="bg1"/>
              </a:solidFill>
            </a:endParaRPr>
          </a:p>
          <a:p>
            <a:r>
              <a:rPr lang="el-GR" sz="1000" b="1" cap="all" dirty="0">
                <a:solidFill>
                  <a:schemeClr val="bg1"/>
                </a:solidFill>
              </a:rPr>
              <a:t>Ποια εΙναι η ομΑδα μαΣ</a:t>
            </a:r>
          </a:p>
          <a:p>
            <a:r>
              <a:rPr lang="el-GR" sz="1000" dirty="0">
                <a:solidFill>
                  <a:schemeClr val="bg1"/>
                </a:solidFill>
              </a:rPr>
              <a:t>Η ομάδα μας αποτελείται από νέους ανθρώπους με κέφι, όρεξη και </a:t>
            </a:r>
            <a:r>
              <a:rPr lang="el-GR" sz="1000" dirty="0" smtClean="0">
                <a:solidFill>
                  <a:schemeClr val="bg1"/>
                </a:solidFill>
              </a:rPr>
              <a:t>πάθος. Το ήθος, ο  </a:t>
            </a:r>
            <a:r>
              <a:rPr lang="el-GR" sz="1000" dirty="0">
                <a:solidFill>
                  <a:schemeClr val="bg1"/>
                </a:solidFill>
              </a:rPr>
              <a:t>επαγγελματισμός  </a:t>
            </a:r>
            <a:r>
              <a:rPr lang="el-GR" sz="1000" dirty="0" smtClean="0">
                <a:solidFill>
                  <a:schemeClr val="bg1"/>
                </a:solidFill>
              </a:rPr>
              <a:t>και η αποτελεσματικότητα, </a:t>
            </a:r>
            <a:r>
              <a:rPr lang="el-GR" sz="1000" dirty="0">
                <a:solidFill>
                  <a:schemeClr val="bg1"/>
                </a:solidFill>
              </a:rPr>
              <a:t>είναι από τα βασικά μας </a:t>
            </a:r>
            <a:r>
              <a:rPr lang="el-GR" sz="1000" dirty="0" smtClean="0">
                <a:solidFill>
                  <a:schemeClr val="bg1"/>
                </a:solidFill>
              </a:rPr>
              <a:t>χαρακτηριστικά, </a:t>
            </a:r>
            <a:r>
              <a:rPr lang="el-GR" sz="1000" dirty="0">
                <a:solidFill>
                  <a:schemeClr val="bg1"/>
                </a:solidFill>
              </a:rPr>
              <a:t>που αναδεικνύονται μέσα από ένα άριστο εργασιακό περιβάλλον που προωθεί </a:t>
            </a:r>
            <a:r>
              <a:rPr lang="el-GR" sz="1000" dirty="0" smtClean="0">
                <a:solidFill>
                  <a:schemeClr val="bg1"/>
                </a:solidFill>
              </a:rPr>
              <a:t>το ομαδικό πνεύμα και τον αμοιβαίο σεβασμό.</a:t>
            </a:r>
            <a:endParaRPr lang="el-GR" sz="1100" dirty="0" smtClean="0">
              <a:solidFill>
                <a:schemeClr val="bg1"/>
              </a:solidFill>
            </a:endParaRPr>
          </a:p>
          <a:p>
            <a:r>
              <a:rPr lang="el-GR" sz="1100" dirty="0" smtClean="0">
                <a:solidFill>
                  <a:schemeClr val="bg1"/>
                </a:solidFill>
              </a:rPr>
              <a:t> </a:t>
            </a:r>
          </a:p>
          <a:p>
            <a:endParaRPr lang="el-GR" sz="1100" dirty="0">
              <a:solidFill>
                <a:schemeClr val="bg1"/>
              </a:solidFill>
            </a:endParaRPr>
          </a:p>
          <a:p>
            <a:endParaRPr lang="en-US" sz="1100" dirty="0">
              <a:solidFill>
                <a:schemeClr val="bg1"/>
              </a:solidFill>
            </a:endParaRPr>
          </a:p>
          <a:p>
            <a:pPr lvl="0" algn="ctr"/>
            <a:r>
              <a:rPr lang="en-US" sz="1200" dirty="0">
                <a:solidFill>
                  <a:prstClr val="white"/>
                </a:solidFill>
                <a:hlinkClick r:id="rId3"/>
              </a:rPr>
              <a:t>www.kafkas.gr</a:t>
            </a:r>
            <a:r>
              <a:rPr lang="en-US" sz="1200" dirty="0">
                <a:solidFill>
                  <a:prstClr val="white"/>
                </a:solidFill>
              </a:rPr>
              <a:t> </a:t>
            </a:r>
            <a:endParaRPr lang="el-GR" sz="1200" dirty="0">
              <a:solidFill>
                <a:prstClr val="white"/>
              </a:solidFill>
            </a:endParaRPr>
          </a:p>
          <a:p>
            <a:endParaRPr lang="el-GR" sz="1100" dirty="0" smtClean="0">
              <a:solidFill>
                <a:schemeClr val="bg1"/>
              </a:solidFill>
            </a:endParaRPr>
          </a:p>
          <a:p>
            <a:endParaRPr lang="el-GR" sz="1100" dirty="0">
              <a:solidFill>
                <a:schemeClr val="bg1"/>
              </a:solidFill>
            </a:endParaRPr>
          </a:p>
          <a:p>
            <a:endParaRPr lang="el-GR" sz="1100" dirty="0">
              <a:solidFill>
                <a:schemeClr val="bg1"/>
              </a:solidFill>
            </a:endParaRPr>
          </a:p>
          <a:p>
            <a:endParaRPr lang="el-GR" sz="1000" dirty="0">
              <a:solidFill>
                <a:schemeClr val="bg1"/>
              </a:solidFill>
            </a:endParaRPr>
          </a:p>
          <a:p>
            <a:pPr algn="just"/>
            <a:endParaRPr lang="el-GR" sz="1000" dirty="0">
              <a:solidFill>
                <a:schemeClr val="bg1"/>
              </a:solidFill>
            </a:endParaRPr>
          </a:p>
          <a:p>
            <a:pPr algn="just"/>
            <a:endParaRPr lang="el-GR" sz="1000" dirty="0">
              <a:solidFill>
                <a:schemeClr val="bg1"/>
              </a:solidFill>
            </a:endParaRPr>
          </a:p>
          <a:p>
            <a:endParaRPr lang="el-GR" sz="1200" dirty="0">
              <a:solidFill>
                <a:schemeClr val="bg1"/>
              </a:solidFill>
            </a:endParaRPr>
          </a:p>
        </p:txBody>
      </p:sp>
      <p:sp>
        <p:nvSpPr>
          <p:cNvPr id="12" name="TextBox 11"/>
          <p:cNvSpPr txBox="1"/>
          <p:nvPr/>
        </p:nvSpPr>
        <p:spPr>
          <a:xfrm>
            <a:off x="1916832" y="622839"/>
            <a:ext cx="4852568" cy="1415772"/>
          </a:xfrm>
          <a:prstGeom prst="rect">
            <a:avLst/>
          </a:prstGeom>
          <a:noFill/>
        </p:spPr>
        <p:txBody>
          <a:bodyPr wrap="square" rtlCol="0">
            <a:spAutoFit/>
          </a:bodyPr>
          <a:lstStyle/>
          <a:p>
            <a:pPr algn="ctr"/>
            <a:r>
              <a:rPr lang="el-GR" sz="1600" b="1" dirty="0" smtClean="0">
                <a:solidFill>
                  <a:schemeClr val="bg1"/>
                </a:solidFill>
              </a:rPr>
              <a:t>Πρακτική </a:t>
            </a:r>
            <a:r>
              <a:rPr lang="el-GR" sz="1600" b="1" dirty="0" smtClean="0">
                <a:solidFill>
                  <a:schemeClr val="bg1"/>
                </a:solidFill>
              </a:rPr>
              <a:t>Άσκηση-Συντονιστής/</a:t>
            </a:r>
            <a:r>
              <a:rPr lang="el-GR" sz="1600" b="1" dirty="0" err="1" smtClean="0">
                <a:solidFill>
                  <a:schemeClr val="bg1"/>
                </a:solidFill>
              </a:rPr>
              <a:t>τρια</a:t>
            </a:r>
            <a:r>
              <a:rPr lang="el-GR" sz="1600" b="1" dirty="0" smtClean="0">
                <a:solidFill>
                  <a:schemeClr val="bg1"/>
                </a:solidFill>
              </a:rPr>
              <a:t> </a:t>
            </a:r>
            <a:r>
              <a:rPr lang="en-US" sz="1600" b="1" dirty="0" smtClean="0">
                <a:solidFill>
                  <a:schemeClr val="bg1"/>
                </a:solidFill>
              </a:rPr>
              <a:t>Outsourced Transportation</a:t>
            </a:r>
            <a:endParaRPr lang="el-GR" sz="1600" b="1" dirty="0" smtClean="0">
              <a:solidFill>
                <a:schemeClr val="bg1"/>
              </a:solidFill>
            </a:endParaRPr>
          </a:p>
          <a:p>
            <a:pPr algn="ctr"/>
            <a:r>
              <a:rPr lang="en-US" sz="1400" b="1" dirty="0" smtClean="0">
                <a:solidFill>
                  <a:schemeClr val="bg1"/>
                </a:solidFill>
              </a:rPr>
              <a:t>(Logistics Center-</a:t>
            </a:r>
            <a:r>
              <a:rPr lang="el-GR" sz="1400" b="1" dirty="0" smtClean="0">
                <a:solidFill>
                  <a:schemeClr val="bg1"/>
                </a:solidFill>
              </a:rPr>
              <a:t>Ασπρόπυργος</a:t>
            </a:r>
            <a:r>
              <a:rPr lang="el-GR" sz="1400" b="1" dirty="0" smtClean="0">
                <a:solidFill>
                  <a:schemeClr val="bg1"/>
                </a:solidFill>
              </a:rPr>
              <a:t>)</a:t>
            </a:r>
            <a:endParaRPr lang="en-US" sz="1400" b="1" dirty="0" smtClean="0">
              <a:solidFill>
                <a:schemeClr val="bg1"/>
              </a:solidFill>
            </a:endParaRPr>
          </a:p>
          <a:p>
            <a:pPr algn="ctr"/>
            <a:r>
              <a:rPr lang="en-US" sz="1600" b="1" dirty="0" smtClean="0">
                <a:solidFill>
                  <a:schemeClr val="bg1"/>
                </a:solidFill>
              </a:rPr>
              <a:t>   </a:t>
            </a:r>
            <a:r>
              <a:rPr lang="el-GR" sz="1200" b="1" dirty="0" smtClean="0">
                <a:solidFill>
                  <a:schemeClr val="bg1"/>
                </a:solidFill>
              </a:rPr>
              <a:t>Κωδικός </a:t>
            </a:r>
            <a:r>
              <a:rPr lang="el-GR" sz="1100" b="1" dirty="0" smtClean="0">
                <a:solidFill>
                  <a:schemeClr val="bg1"/>
                </a:solidFill>
              </a:rPr>
              <a:t>Θέσης</a:t>
            </a:r>
            <a:r>
              <a:rPr lang="el-GR" sz="1200" b="1" dirty="0" smtClean="0">
                <a:solidFill>
                  <a:schemeClr val="bg1"/>
                </a:solidFill>
              </a:rPr>
              <a:t>: </a:t>
            </a:r>
            <a:r>
              <a:rPr lang="en-US" sz="1200" b="1" dirty="0" smtClean="0">
                <a:solidFill>
                  <a:schemeClr val="bg1"/>
                </a:solidFill>
              </a:rPr>
              <a:t>LGOT</a:t>
            </a:r>
            <a:r>
              <a:rPr lang="el-GR" sz="1200" b="1" dirty="0" smtClean="0">
                <a:solidFill>
                  <a:schemeClr val="bg1"/>
                </a:solidFill>
              </a:rPr>
              <a:t>_ΠΡΑ_09.25</a:t>
            </a:r>
            <a:endParaRPr lang="el-GR" sz="1200" b="1" dirty="0" smtClean="0">
              <a:solidFill>
                <a:schemeClr val="bg1"/>
              </a:solidFill>
            </a:endParaRPr>
          </a:p>
          <a:p>
            <a:pPr algn="ctr"/>
            <a:endParaRPr lang="el-GR" sz="1200" b="1" dirty="0">
              <a:solidFill>
                <a:schemeClr val="bg1"/>
              </a:solidFill>
            </a:endParaRPr>
          </a:p>
          <a:p>
            <a:pPr algn="ctr"/>
            <a:endParaRPr lang="en-US" sz="1200" b="1" dirty="0">
              <a:solidFill>
                <a:schemeClr val="bg1"/>
              </a:solidFill>
            </a:endParaRPr>
          </a:p>
        </p:txBody>
      </p:sp>
      <p:sp>
        <p:nvSpPr>
          <p:cNvPr id="13" name="TextBox 12"/>
          <p:cNvSpPr txBox="1"/>
          <p:nvPr/>
        </p:nvSpPr>
        <p:spPr>
          <a:xfrm>
            <a:off x="2730525" y="1435358"/>
            <a:ext cx="3744416" cy="6417141"/>
          </a:xfrm>
          <a:prstGeom prst="rect">
            <a:avLst/>
          </a:prstGeom>
          <a:noFill/>
        </p:spPr>
        <p:txBody>
          <a:bodyPr wrap="square" rtlCol="0">
            <a:spAutoFit/>
          </a:bodyPr>
          <a:lstStyle/>
          <a:p>
            <a:endParaRPr lang="el-GR" sz="1400" u="sng" dirty="0" smtClean="0">
              <a:solidFill>
                <a:schemeClr val="bg1"/>
              </a:solidFill>
            </a:endParaRPr>
          </a:p>
          <a:p>
            <a:r>
              <a:rPr lang="el-GR" sz="1200" u="sng" dirty="0" smtClean="0">
                <a:solidFill>
                  <a:schemeClr val="bg1"/>
                </a:solidFill>
              </a:rPr>
              <a:t>Περιγραφή </a:t>
            </a:r>
            <a:r>
              <a:rPr lang="el-GR" sz="1200" u="sng" dirty="0">
                <a:solidFill>
                  <a:schemeClr val="bg1"/>
                </a:solidFill>
              </a:rPr>
              <a:t>θέσης: </a:t>
            </a:r>
            <a:endParaRPr lang="el-GR" sz="1200" u="sng" dirty="0" smtClean="0">
              <a:solidFill>
                <a:schemeClr val="bg1"/>
              </a:solidFill>
            </a:endParaRPr>
          </a:p>
          <a:p>
            <a:pPr marL="171450" indent="-171450">
              <a:buFont typeface="Wingdings" panose="05000000000000000000" pitchFamily="2" charset="2"/>
              <a:buChar char="ü"/>
            </a:pPr>
            <a:endParaRPr lang="el-GR" sz="500" dirty="0">
              <a:solidFill>
                <a:schemeClr val="bg1"/>
              </a:solidFill>
            </a:endParaRPr>
          </a:p>
          <a:p>
            <a:pPr marL="171450" lvl="0" indent="-171450">
              <a:buFont typeface="Arial" pitchFamily="34" charset="0"/>
              <a:buChar char="•"/>
            </a:pPr>
            <a:r>
              <a:rPr lang="el-GR" sz="1100" dirty="0" smtClean="0">
                <a:solidFill>
                  <a:schemeClr val="bg1"/>
                </a:solidFill>
              </a:rPr>
              <a:t>Καθημερινή</a:t>
            </a:r>
            <a:r>
              <a:rPr lang="en-US" sz="1100" dirty="0" smtClean="0">
                <a:solidFill>
                  <a:schemeClr val="bg1"/>
                </a:solidFill>
              </a:rPr>
              <a:t> </a:t>
            </a:r>
            <a:r>
              <a:rPr lang="el-GR" sz="1100" dirty="0" smtClean="0">
                <a:solidFill>
                  <a:schemeClr val="bg1"/>
                </a:solidFill>
              </a:rPr>
              <a:t>καταγραφή των</a:t>
            </a:r>
            <a:r>
              <a:rPr lang="en-US" sz="1100" dirty="0" smtClean="0">
                <a:solidFill>
                  <a:schemeClr val="bg1"/>
                </a:solidFill>
              </a:rPr>
              <a:t> </a:t>
            </a:r>
            <a:r>
              <a:rPr lang="el-GR" sz="1100" dirty="0" smtClean="0">
                <a:solidFill>
                  <a:schemeClr val="bg1"/>
                </a:solidFill>
              </a:rPr>
              <a:t>διακινήσεων σε συνεργάτες. </a:t>
            </a:r>
            <a:endParaRPr lang="en-US" sz="1100" dirty="0">
              <a:solidFill>
                <a:schemeClr val="bg1"/>
              </a:solidFill>
            </a:endParaRPr>
          </a:p>
          <a:p>
            <a:pPr marL="171450" lvl="0" indent="-171450">
              <a:buFont typeface="Arial" pitchFamily="34" charset="0"/>
              <a:buChar char="•"/>
            </a:pPr>
            <a:r>
              <a:rPr lang="el-GR" sz="1100" dirty="0" smtClean="0">
                <a:solidFill>
                  <a:schemeClr val="bg1"/>
                </a:solidFill>
              </a:rPr>
              <a:t>Δημιουργία αναφορών και ενημερώσεων σχετικά με αφίξεις και παραδόσεις εμπορευμάτων</a:t>
            </a:r>
            <a:endParaRPr lang="en-US" sz="1100" dirty="0">
              <a:solidFill>
                <a:schemeClr val="bg1"/>
              </a:solidFill>
            </a:endParaRPr>
          </a:p>
          <a:p>
            <a:pPr marL="171450" lvl="0" indent="-171450">
              <a:buFont typeface="Arial" pitchFamily="34" charset="0"/>
              <a:buChar char="•"/>
            </a:pPr>
            <a:r>
              <a:rPr lang="el-GR" sz="1100" dirty="0" smtClean="0">
                <a:solidFill>
                  <a:schemeClr val="bg1"/>
                </a:solidFill>
              </a:rPr>
              <a:t>Έρευνα και ενημέρωση των ενδιαφερομένων αναφορικά με αποκλίσεις στα επίπεδα </a:t>
            </a:r>
            <a:r>
              <a:rPr lang="en-US" sz="1100" dirty="0" smtClean="0">
                <a:solidFill>
                  <a:schemeClr val="bg1"/>
                </a:solidFill>
              </a:rPr>
              <a:t>service</a:t>
            </a:r>
          </a:p>
          <a:p>
            <a:pPr marL="171450" lvl="0" indent="-171450">
              <a:buFont typeface="Arial" pitchFamily="34" charset="0"/>
              <a:buChar char="•"/>
            </a:pPr>
            <a:r>
              <a:rPr lang="el-GR" sz="1100" dirty="0" smtClean="0">
                <a:solidFill>
                  <a:schemeClr val="bg1"/>
                </a:solidFill>
              </a:rPr>
              <a:t>Συγκέντρωση και παρακολούθηση εγγράφων και υποβολών σε ασφαλιστικές εταιρείες στις περιπτώσεις ζημιών/απωλειών</a:t>
            </a:r>
          </a:p>
          <a:p>
            <a:pPr marL="171450" lvl="0" indent="-171450">
              <a:buFont typeface="Arial" pitchFamily="34" charset="0"/>
              <a:buChar char="•"/>
            </a:pPr>
            <a:r>
              <a:rPr lang="el-GR" sz="1100" dirty="0" smtClean="0">
                <a:solidFill>
                  <a:schemeClr val="bg1"/>
                </a:solidFill>
              </a:rPr>
              <a:t>Συμμετοχή σε πρωτοβουλίες βελτιστοποίησης της διακίνησης</a:t>
            </a:r>
            <a:endParaRPr lang="en-US" sz="1100" dirty="0">
              <a:solidFill>
                <a:schemeClr val="bg1"/>
              </a:solidFill>
            </a:endParaRPr>
          </a:p>
          <a:p>
            <a:pPr marL="171450" indent="-171450">
              <a:buFont typeface="Arial" pitchFamily="34" charset="0"/>
              <a:buChar char="•"/>
            </a:pPr>
            <a:endParaRPr lang="el-GR" sz="800" dirty="0" smtClean="0">
              <a:solidFill>
                <a:schemeClr val="bg1"/>
              </a:solidFill>
            </a:endParaRPr>
          </a:p>
          <a:p>
            <a:r>
              <a:rPr lang="el-GR" sz="1100" b="1" dirty="0">
                <a:solidFill>
                  <a:schemeClr val="bg1"/>
                </a:solidFill>
              </a:rPr>
              <a:t>Αναζητούμε φοιτητές  στον τομέα της Διοίκησης </a:t>
            </a:r>
            <a:r>
              <a:rPr lang="en-US" sz="1100" b="1" dirty="0">
                <a:solidFill>
                  <a:schemeClr val="bg1"/>
                </a:solidFill>
              </a:rPr>
              <a:t>Logistics</a:t>
            </a:r>
            <a:r>
              <a:rPr lang="el-GR" sz="1100" b="1" dirty="0">
                <a:solidFill>
                  <a:schemeClr val="bg1"/>
                </a:solidFill>
              </a:rPr>
              <a:t> ή Διοίκησης Συστημάτων Εφοδιασμού</a:t>
            </a:r>
            <a:r>
              <a:rPr lang="en-US" sz="1100" b="1" dirty="0">
                <a:solidFill>
                  <a:schemeClr val="bg1"/>
                </a:solidFill>
              </a:rPr>
              <a:t> </a:t>
            </a:r>
            <a:r>
              <a:rPr lang="el-GR" sz="1100" b="1" dirty="0">
                <a:solidFill>
                  <a:schemeClr val="bg1"/>
                </a:solidFill>
              </a:rPr>
              <a:t>(ΤΕΙ, ΑΕΙ) που διαθέτουν</a:t>
            </a:r>
            <a:r>
              <a:rPr lang="en-US" sz="1100" b="1" dirty="0">
                <a:solidFill>
                  <a:schemeClr val="bg1"/>
                </a:solidFill>
              </a:rPr>
              <a:t>:</a:t>
            </a:r>
          </a:p>
          <a:p>
            <a:endParaRPr lang="el-GR" sz="700" b="1" dirty="0">
              <a:solidFill>
                <a:schemeClr val="bg1"/>
              </a:solidFill>
            </a:endParaRPr>
          </a:p>
          <a:p>
            <a:pPr marL="171450" indent="-171450">
              <a:buFont typeface="Wingdings" panose="05000000000000000000" pitchFamily="2" charset="2"/>
              <a:buChar char="ü"/>
            </a:pPr>
            <a:r>
              <a:rPr lang="el-GR" sz="1100" dirty="0" smtClean="0">
                <a:solidFill>
                  <a:schemeClr val="bg1"/>
                </a:solidFill>
              </a:rPr>
              <a:t>Καλές γνώσεις </a:t>
            </a:r>
            <a:r>
              <a:rPr lang="en-US" sz="1100" dirty="0" smtClean="0">
                <a:solidFill>
                  <a:schemeClr val="bg1"/>
                </a:solidFill>
              </a:rPr>
              <a:t>Excel</a:t>
            </a:r>
            <a:endParaRPr lang="el-GR" sz="1100" dirty="0">
              <a:solidFill>
                <a:schemeClr val="bg1"/>
              </a:solidFill>
            </a:endParaRPr>
          </a:p>
          <a:p>
            <a:pPr marL="171450" indent="-171450">
              <a:buFont typeface="Wingdings" panose="05000000000000000000" pitchFamily="2" charset="2"/>
              <a:buChar char="ü"/>
            </a:pPr>
            <a:r>
              <a:rPr lang="el-GR" sz="1100" dirty="0" smtClean="0">
                <a:solidFill>
                  <a:schemeClr val="bg1"/>
                </a:solidFill>
              </a:rPr>
              <a:t>Καλή γνώση αγγλικών</a:t>
            </a:r>
            <a:endParaRPr lang="el-GR" sz="1100" dirty="0">
              <a:solidFill>
                <a:schemeClr val="bg1"/>
              </a:solidFill>
            </a:endParaRPr>
          </a:p>
          <a:p>
            <a:pPr marL="171450" indent="-171450">
              <a:buFont typeface="Wingdings" panose="05000000000000000000" pitchFamily="2" charset="2"/>
              <a:buChar char="ü"/>
            </a:pPr>
            <a:r>
              <a:rPr lang="el-GR" sz="1100" dirty="0" smtClean="0">
                <a:solidFill>
                  <a:schemeClr val="bg1"/>
                </a:solidFill>
              </a:rPr>
              <a:t>Ανεπτυγμένες </a:t>
            </a:r>
            <a:r>
              <a:rPr lang="el-GR" sz="1100" dirty="0">
                <a:solidFill>
                  <a:schemeClr val="bg1"/>
                </a:solidFill>
              </a:rPr>
              <a:t>δεξιότητες ως προς την ανάλυση και επίλυση προβλημάτων</a:t>
            </a:r>
          </a:p>
          <a:p>
            <a:pPr marL="171450" indent="-171450">
              <a:buFont typeface="Wingdings" panose="05000000000000000000" pitchFamily="2" charset="2"/>
              <a:buChar char="ü"/>
            </a:pPr>
            <a:r>
              <a:rPr lang="el-GR" sz="1100" dirty="0" smtClean="0">
                <a:solidFill>
                  <a:schemeClr val="bg1"/>
                </a:solidFill>
              </a:rPr>
              <a:t>Εστίαση </a:t>
            </a:r>
            <a:r>
              <a:rPr lang="el-GR" sz="1100" dirty="0">
                <a:solidFill>
                  <a:schemeClr val="bg1"/>
                </a:solidFill>
              </a:rPr>
              <a:t>στη λεπτομέρεια και την ακρίβεια </a:t>
            </a:r>
          </a:p>
          <a:p>
            <a:pPr marL="171450" indent="-171450">
              <a:buFont typeface="Wingdings" panose="05000000000000000000" pitchFamily="2" charset="2"/>
              <a:buChar char="ü"/>
            </a:pPr>
            <a:r>
              <a:rPr lang="el-GR" sz="1100" dirty="0" smtClean="0">
                <a:solidFill>
                  <a:schemeClr val="bg1"/>
                </a:solidFill>
              </a:rPr>
              <a:t>Οργάνωση </a:t>
            </a:r>
            <a:r>
              <a:rPr lang="el-GR" sz="1100" dirty="0">
                <a:solidFill>
                  <a:schemeClr val="bg1"/>
                </a:solidFill>
              </a:rPr>
              <a:t>και μεθοδικότητα </a:t>
            </a:r>
            <a:endParaRPr lang="en-US" sz="1100" dirty="0" smtClean="0">
              <a:solidFill>
                <a:schemeClr val="bg1"/>
              </a:solidFill>
            </a:endParaRPr>
          </a:p>
          <a:p>
            <a:pPr marL="171450" indent="-171450">
              <a:buFont typeface="Wingdings" panose="05000000000000000000" pitchFamily="2" charset="2"/>
              <a:buChar char="ü"/>
            </a:pPr>
            <a:endParaRPr lang="el-GR" sz="100" dirty="0" smtClean="0">
              <a:solidFill>
                <a:schemeClr val="bg1"/>
              </a:solidFill>
            </a:endParaRPr>
          </a:p>
          <a:p>
            <a:pPr marL="171450" indent="-171450">
              <a:buFont typeface="Wingdings" panose="05000000000000000000" pitchFamily="2" charset="2"/>
              <a:buChar char="ü"/>
            </a:pPr>
            <a:endParaRPr lang="el-GR" sz="400" dirty="0">
              <a:solidFill>
                <a:schemeClr val="bg1"/>
              </a:solidFill>
            </a:endParaRPr>
          </a:p>
          <a:p>
            <a:r>
              <a:rPr lang="el-GR" sz="1100" dirty="0" smtClean="0">
                <a:solidFill>
                  <a:schemeClr val="bg1"/>
                </a:solidFill>
              </a:rPr>
              <a:t>Επικοινώνησε </a:t>
            </a:r>
            <a:r>
              <a:rPr lang="el-GR" sz="1100" dirty="0">
                <a:solidFill>
                  <a:schemeClr val="bg1"/>
                </a:solidFill>
              </a:rPr>
              <a:t>άμεσα μαζί μας στο </a:t>
            </a:r>
            <a:r>
              <a:rPr lang="en-US" sz="1100" u="sng" dirty="0">
                <a:solidFill>
                  <a:schemeClr val="bg1"/>
                </a:solidFill>
              </a:rPr>
              <a:t>recruitment</a:t>
            </a:r>
            <a:r>
              <a:rPr lang="en-US" sz="1100" u="sng" dirty="0">
                <a:solidFill>
                  <a:schemeClr val="bg1"/>
                </a:solidFill>
                <a:hlinkClick r:id="rId4">
                  <a:extLst>
                    <a:ext uri="{A12FA001-AC4F-418D-AE19-62706E023703}">
                      <ahyp:hlinkClr xmlns:lc="http://schemas.openxmlformats.org/drawingml/2006/lockedCanvas" xmlns="" xmlns:ahyp="http://schemas.microsoft.com/office/drawing/2018/hyperlinkcolor" val="tx"/>
                    </a:ext>
                  </a:extLst>
                </a:hlinkClick>
              </a:rPr>
              <a:t>@</a:t>
            </a:r>
            <a:r>
              <a:rPr lang="en-US" sz="1100" dirty="0">
                <a:solidFill>
                  <a:schemeClr val="bg1"/>
                </a:solidFill>
                <a:hlinkClick r:id="rId4">
                  <a:extLst>
                    <a:ext uri="{A12FA001-AC4F-418D-AE19-62706E023703}">
                      <ahyp:hlinkClr xmlns:lc="http://schemas.openxmlformats.org/drawingml/2006/lockedCanvas" xmlns="" xmlns:ahyp="http://schemas.microsoft.com/office/drawing/2018/hyperlinkcolor" val="tx"/>
                    </a:ext>
                  </a:extLst>
                </a:hlinkClick>
              </a:rPr>
              <a:t>kafkas.gr</a:t>
            </a:r>
            <a:r>
              <a:rPr lang="en-US" sz="1100" dirty="0">
                <a:solidFill>
                  <a:schemeClr val="bg1"/>
                </a:solidFill>
              </a:rPr>
              <a:t> </a:t>
            </a:r>
            <a:r>
              <a:rPr lang="el-GR" sz="1100" dirty="0">
                <a:solidFill>
                  <a:schemeClr val="bg1"/>
                </a:solidFill>
              </a:rPr>
              <a:t>για να δηλώσεις το ενδιαφέρον σου και να αποστείλεις το βιογραφικό σου</a:t>
            </a:r>
            <a:r>
              <a:rPr lang="en-US" sz="1100" dirty="0">
                <a:solidFill>
                  <a:schemeClr val="bg1"/>
                </a:solidFill>
              </a:rPr>
              <a:t> </a:t>
            </a:r>
            <a:r>
              <a:rPr lang="el-GR" sz="1100" dirty="0">
                <a:solidFill>
                  <a:schemeClr val="bg1"/>
                </a:solidFill>
              </a:rPr>
              <a:t>στην Νο1 εταιρεία ηλεκτρολογικού εξοπλισμού, φωτισμού, ειδών τεχνολογίας κτιρίων και λύσεων διαχείρισης ενέργειας</a:t>
            </a:r>
            <a:r>
              <a:rPr lang="el-GR" sz="1200" dirty="0" smtClean="0">
                <a:solidFill>
                  <a:schemeClr val="bg1"/>
                </a:solidFill>
              </a:rPr>
              <a:t>!</a:t>
            </a:r>
          </a:p>
          <a:p>
            <a:endParaRPr lang="en-US" sz="800" b="1" dirty="0" smtClean="0">
              <a:solidFill>
                <a:schemeClr val="bg1"/>
              </a:solidFill>
            </a:endParaRPr>
          </a:p>
          <a:p>
            <a:pPr algn="ctr"/>
            <a:r>
              <a:rPr lang="en-US" sz="2400" b="1" dirty="0" smtClean="0">
                <a:solidFill>
                  <a:schemeClr val="bg1"/>
                </a:solidFill>
              </a:rPr>
              <a:t>Make </a:t>
            </a:r>
            <a:r>
              <a:rPr lang="en-US" sz="2400" b="1" dirty="0">
                <a:solidFill>
                  <a:schemeClr val="bg1"/>
                </a:solidFill>
              </a:rPr>
              <a:t>things happen!</a:t>
            </a: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l-GR" sz="1200" dirty="0">
              <a:solidFill>
                <a:schemeClr val="bg1"/>
              </a:solidFill>
            </a:endParaRPr>
          </a:p>
        </p:txBody>
      </p:sp>
    </p:spTree>
    <p:extLst>
      <p:ext uri="{BB962C8B-B14F-4D97-AF65-F5344CB8AC3E}">
        <p14:creationId xmlns:p14="http://schemas.microsoft.com/office/powerpoint/2010/main" val="3653584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295</Words>
  <Application>Microsoft Office PowerPoint</Application>
  <PresentationFormat>On-screen Show (4:3)</PresentationFormat>
  <Paragraphs>43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Dimitrios Milidonis</dc:creator>
  <cp:lastModifiedBy>Konstantinos Kargas</cp:lastModifiedBy>
  <cp:revision>76</cp:revision>
  <cp:lastPrinted>2019-06-14T10:59:40Z</cp:lastPrinted>
  <dcterms:created xsi:type="dcterms:W3CDTF">2018-03-15T11:18:01Z</dcterms:created>
  <dcterms:modified xsi:type="dcterms:W3CDTF">2019-10-08T08:36:39Z</dcterms:modified>
</cp:coreProperties>
</file>